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4"/>
  </p:sldMasterIdLst>
  <p:notesMasterIdLst>
    <p:notesMasterId r:id="rId9"/>
  </p:notesMasterIdLst>
  <p:handoutMasterIdLst>
    <p:handoutMasterId r:id="rId10"/>
  </p:handoutMasterIdLst>
  <p:sldIdLst>
    <p:sldId id="257" r:id="rId5"/>
    <p:sldId id="258" r:id="rId6"/>
    <p:sldId id="259" r:id="rId7"/>
    <p:sldId id="260" r:id="rId8"/>
  </p:sldIdLst>
  <p:sldSz cx="10058400" cy="77724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448">
          <p15:clr>
            <a:srgbClr val="A4A3A4"/>
          </p15:clr>
        </p15:guide>
        <p15:guide id="2" pos="3168">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25" autoAdjust="0"/>
    <p:restoredTop sz="94660"/>
  </p:normalViewPr>
  <p:slideViewPr>
    <p:cSldViewPr>
      <p:cViewPr>
        <p:scale>
          <a:sx n="78" d="100"/>
          <a:sy n="78" d="100"/>
        </p:scale>
        <p:origin x="1464" y="326"/>
      </p:cViewPr>
      <p:guideLst>
        <p:guide orient="horz" pos="2448"/>
        <p:guide pos="3168"/>
      </p:guideLst>
    </p:cSldViewPr>
  </p:slideViewPr>
  <p:notesTextViewPr>
    <p:cViewPr>
      <p:scale>
        <a:sx n="1" d="1"/>
        <a:sy n="1" d="1"/>
      </p:scale>
      <p:origin x="0" y="0"/>
    </p:cViewPr>
  </p:notesTextViewPr>
  <p:notesViewPr>
    <p:cSldViewPr>
      <p:cViewPr varScale="1">
        <p:scale>
          <a:sx n="65" d="100"/>
          <a:sy n="65" d="100"/>
        </p:scale>
        <p:origin x="2796" y="6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presProps" Target="presProps.xml"/><Relationship Id="rId5" Type="http://schemas.openxmlformats.org/officeDocument/2006/relationships/slide" Target="slides/slide1.xml"/><Relationship Id="rId10"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1A4C4C9-9907-4BB6-B95A-E6BBD959AAB4}" type="datetimeFigureOut">
              <a:rPr lang="en-US" smtClean="0"/>
              <a:t>4/21/2016</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82D650F-38E5-40ED-AA32-287D3AC686E8}" type="slidenum">
              <a:rPr lang="en-US" smtClean="0"/>
              <a:t>‹#›</a:t>
            </a:fld>
            <a:endParaRPr lang="en-US"/>
          </a:p>
        </p:txBody>
      </p:sp>
    </p:spTree>
    <p:extLst>
      <p:ext uri="{BB962C8B-B14F-4D97-AF65-F5344CB8AC3E}">
        <p14:creationId xmlns:p14="http://schemas.microsoft.com/office/powerpoint/2010/main" val="7636953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6DA592C-A796-4264-BD45-11AED491B3E4}" type="datetimeFigureOut">
              <a:rPr lang="en-US" smtClean="0"/>
              <a:t>4/21/2016</a:t>
            </a:fld>
            <a:endParaRPr lang="en-US"/>
          </a:p>
        </p:txBody>
      </p:sp>
      <p:sp>
        <p:nvSpPr>
          <p:cNvPr id="4" name="Slide Image Placeholder 3"/>
          <p:cNvSpPr>
            <a:spLocks noGrp="1" noRot="1" noChangeAspect="1"/>
          </p:cNvSpPr>
          <p:nvPr>
            <p:ph type="sldImg" idx="2"/>
          </p:nvPr>
        </p:nvSpPr>
        <p:spPr>
          <a:xfrm>
            <a:off x="1431925" y="1143000"/>
            <a:ext cx="399415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DA02A30-9192-49A2-98D9-8D2828AE31E2}" type="slidenum">
              <a:rPr lang="en-US" smtClean="0"/>
              <a:t>‹#›</a:t>
            </a:fld>
            <a:endParaRPr lang="en-US"/>
          </a:p>
        </p:txBody>
      </p:sp>
    </p:spTree>
    <p:extLst>
      <p:ext uri="{BB962C8B-B14F-4D97-AF65-F5344CB8AC3E}">
        <p14:creationId xmlns:p14="http://schemas.microsoft.com/office/powerpoint/2010/main" val="36179723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change this brochure, replace our sample content with your own. Or, if you'd rather start from a clean slate, press the New Slide button on the Home tab to insert a new page. Now enter your text and pictures</a:t>
            </a:r>
            <a:r>
              <a:rPr lang="en-US" baseline="0" dirty="0"/>
              <a:t> in the empty placeholders. If you need more placeholders for titles, subtitles or body text, copy any of the existing placeholders, then drag the new one into place.</a:t>
            </a:r>
            <a:endParaRPr lang="en-US" dirty="0"/>
          </a:p>
          <a:p>
            <a:endParaRPr lang="en-US" dirty="0"/>
          </a:p>
        </p:txBody>
      </p:sp>
      <p:sp>
        <p:nvSpPr>
          <p:cNvPr id="4" name="Slide Number Placeholder 3"/>
          <p:cNvSpPr>
            <a:spLocks noGrp="1"/>
          </p:cNvSpPr>
          <p:nvPr>
            <p:ph type="sldNum" sz="quarter" idx="10"/>
          </p:nvPr>
        </p:nvSpPr>
        <p:spPr/>
        <p:txBody>
          <a:bodyPr/>
          <a:lstStyle/>
          <a:p>
            <a:fld id="{6DA02A30-9192-49A2-98D9-8D2828AE31E2}" type="slidenum">
              <a:rPr lang="en-US" smtClean="0"/>
              <a:t>1</a:t>
            </a:fld>
            <a:endParaRPr lang="en-US"/>
          </a:p>
        </p:txBody>
      </p:sp>
    </p:spTree>
    <p:extLst>
      <p:ext uri="{BB962C8B-B14F-4D97-AF65-F5344CB8AC3E}">
        <p14:creationId xmlns:p14="http://schemas.microsoft.com/office/powerpoint/2010/main" val="42324293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DA02A30-9192-49A2-98D9-8D2828AE31E2}" type="slidenum">
              <a:rPr lang="en-US" smtClean="0"/>
              <a:t>2</a:t>
            </a:fld>
            <a:endParaRPr lang="en-US"/>
          </a:p>
        </p:txBody>
      </p:sp>
    </p:spTree>
    <p:extLst>
      <p:ext uri="{BB962C8B-B14F-4D97-AF65-F5344CB8AC3E}">
        <p14:creationId xmlns:p14="http://schemas.microsoft.com/office/powerpoint/2010/main" val="18498252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change this brochure, replace our sample content with your own. Or, if you'd rather start from a clean slate, press the New Slide button on the Home tab to insert a new page. Now enter your text and pictures</a:t>
            </a:r>
            <a:r>
              <a:rPr lang="en-US" baseline="0" dirty="0"/>
              <a:t> in the empty placeholders. If you need more placeholders for titles, subtitles or body text, copy any of the existing placeholders, then drag the new one into place.</a:t>
            </a:r>
            <a:endParaRPr lang="en-US" dirty="0"/>
          </a:p>
          <a:p>
            <a:endParaRPr lang="en-US" dirty="0"/>
          </a:p>
        </p:txBody>
      </p:sp>
      <p:sp>
        <p:nvSpPr>
          <p:cNvPr id="4" name="Slide Number Placeholder 3"/>
          <p:cNvSpPr>
            <a:spLocks noGrp="1"/>
          </p:cNvSpPr>
          <p:nvPr>
            <p:ph type="sldNum" sz="quarter" idx="10"/>
          </p:nvPr>
        </p:nvSpPr>
        <p:spPr/>
        <p:txBody>
          <a:bodyPr/>
          <a:lstStyle/>
          <a:p>
            <a:fld id="{6DA02A30-9192-49A2-98D9-8D2828AE31E2}" type="slidenum">
              <a:rPr lang="en-US" smtClean="0"/>
              <a:t>3</a:t>
            </a:fld>
            <a:endParaRPr lang="en-US"/>
          </a:p>
        </p:txBody>
      </p:sp>
    </p:spTree>
    <p:extLst>
      <p:ext uri="{BB962C8B-B14F-4D97-AF65-F5344CB8AC3E}">
        <p14:creationId xmlns:p14="http://schemas.microsoft.com/office/powerpoint/2010/main" val="1997778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DA02A30-9192-49A2-98D9-8D2828AE31E2}" type="slidenum">
              <a:rPr lang="en-US" smtClean="0"/>
              <a:t>4</a:t>
            </a:fld>
            <a:endParaRPr lang="en-US"/>
          </a:p>
        </p:txBody>
      </p:sp>
    </p:spTree>
    <p:extLst>
      <p:ext uri="{BB962C8B-B14F-4D97-AF65-F5344CB8AC3E}">
        <p14:creationId xmlns:p14="http://schemas.microsoft.com/office/powerpoint/2010/main" val="41290147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Outside">
    <p:spTree>
      <p:nvGrpSpPr>
        <p:cNvPr id="1" name=""/>
        <p:cNvGrpSpPr/>
        <p:nvPr/>
      </p:nvGrpSpPr>
      <p:grpSpPr>
        <a:xfrm>
          <a:off x="0" y="0"/>
          <a:ext cx="0" cy="0"/>
          <a:chOff x="0" y="0"/>
          <a:chExt cx="0" cy="0"/>
        </a:xfrm>
      </p:grpSpPr>
      <p:sp>
        <p:nvSpPr>
          <p:cNvPr id="13" name="Picture Placeholder 11"/>
          <p:cNvSpPr>
            <a:spLocks noGrp="1"/>
          </p:cNvSpPr>
          <p:nvPr>
            <p:ph type="pic" sz="quarter" idx="11"/>
          </p:nvPr>
        </p:nvSpPr>
        <p:spPr>
          <a:xfrm>
            <a:off x="457200" y="457200"/>
            <a:ext cx="2428875" cy="2286000"/>
          </a:xfrm>
          <a:solidFill>
            <a:schemeClr val="bg2"/>
          </a:solidFill>
        </p:spPr>
        <p:txBody>
          <a:bodyPr tIns="274320">
            <a:normAutofit/>
          </a:bodyPr>
          <a:lstStyle>
            <a:lvl1pPr marL="0" indent="0" algn="ctr">
              <a:buNone/>
              <a:defRPr sz="1400"/>
            </a:lvl1pPr>
          </a:lstStyle>
          <a:p>
            <a:endParaRPr lang="en-US"/>
          </a:p>
        </p:txBody>
      </p:sp>
      <p:sp>
        <p:nvSpPr>
          <p:cNvPr id="28" name="Text Placeholder 25"/>
          <p:cNvSpPr>
            <a:spLocks noGrp="1"/>
          </p:cNvSpPr>
          <p:nvPr>
            <p:ph type="body" sz="quarter" idx="15" hasCustomPrompt="1"/>
          </p:nvPr>
        </p:nvSpPr>
        <p:spPr>
          <a:xfrm>
            <a:off x="457200" y="2891409"/>
            <a:ext cx="2428875" cy="274320"/>
          </a:xfrm>
        </p:spPr>
        <p:txBody>
          <a:bodyPr>
            <a:noAutofit/>
          </a:bodyPr>
          <a:lstStyle>
            <a:lvl1pPr marL="0" indent="0">
              <a:lnSpc>
                <a:spcPct val="100000"/>
              </a:lnSpc>
              <a:spcBef>
                <a:spcPts val="0"/>
              </a:spcBef>
              <a:buNone/>
              <a:defRPr sz="900" b="0" i="1" baseline="0">
                <a:latin typeface="+mn-lt"/>
              </a:defRPr>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[Enter a caption for your photo]</a:t>
            </a:r>
            <a:endParaRPr lang="en-US" dirty="0"/>
          </a:p>
        </p:txBody>
      </p:sp>
      <p:sp>
        <p:nvSpPr>
          <p:cNvPr id="27" name="Text Placeholder 25"/>
          <p:cNvSpPr>
            <a:spLocks noGrp="1"/>
          </p:cNvSpPr>
          <p:nvPr>
            <p:ph type="body" sz="quarter" idx="14" hasCustomPrompt="1"/>
          </p:nvPr>
        </p:nvSpPr>
        <p:spPr>
          <a:xfrm>
            <a:off x="457200" y="3241167"/>
            <a:ext cx="2428875" cy="457200"/>
          </a:xfrm>
        </p:spPr>
        <p:txBody>
          <a:bodyPr>
            <a:noAutofit/>
          </a:bodyPr>
          <a:lstStyle>
            <a:lvl1pPr marL="0" indent="0">
              <a:lnSpc>
                <a:spcPct val="100000"/>
              </a:lnSpc>
              <a:spcBef>
                <a:spcPts val="0"/>
              </a:spcBef>
              <a:buNone/>
              <a:defRPr sz="1200" b="1" baseline="0">
                <a:latin typeface="+mj-lt"/>
              </a:defRPr>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How do you get started with this template?</a:t>
            </a:r>
            <a:endParaRPr lang="en-US" dirty="0"/>
          </a:p>
        </p:txBody>
      </p:sp>
      <p:sp>
        <p:nvSpPr>
          <p:cNvPr id="26" name="Text Placeholder 25"/>
          <p:cNvSpPr>
            <a:spLocks noGrp="1"/>
          </p:cNvSpPr>
          <p:nvPr>
            <p:ph type="body" sz="quarter" idx="13" hasCustomPrompt="1"/>
          </p:nvPr>
        </p:nvSpPr>
        <p:spPr>
          <a:xfrm>
            <a:off x="457199" y="3677412"/>
            <a:ext cx="2428875" cy="408813"/>
          </a:xfrm>
        </p:spPr>
        <p:txBody>
          <a:bodyPr>
            <a:noAutofit/>
          </a:bodyPr>
          <a:lstStyle>
            <a:lvl1pPr marL="0" indent="0">
              <a:lnSpc>
                <a:spcPct val="120000"/>
              </a:lnSpc>
              <a:spcBef>
                <a:spcPts val="0"/>
              </a:spcBef>
              <a:buNone/>
              <a:defRPr sz="1000" baseline="0"/>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You can use this fresh, professional brochure just as is or easily customize it.</a:t>
            </a:r>
            <a:endParaRPr lang="en-US" dirty="0"/>
          </a:p>
        </p:txBody>
      </p:sp>
      <p:sp>
        <p:nvSpPr>
          <p:cNvPr id="23" name="Text Placeholder 22"/>
          <p:cNvSpPr>
            <a:spLocks noGrp="1"/>
          </p:cNvSpPr>
          <p:nvPr>
            <p:ph type="body" sz="quarter" idx="12" hasCustomPrompt="1"/>
          </p:nvPr>
        </p:nvSpPr>
        <p:spPr>
          <a:xfrm>
            <a:off x="457200" y="4152901"/>
            <a:ext cx="2428875" cy="3162299"/>
          </a:xfrm>
        </p:spPr>
        <p:txBody>
          <a:bodyPr>
            <a:noAutofit/>
          </a:bodyPr>
          <a:lstStyle>
            <a:lvl1pPr marL="182880" indent="-182880">
              <a:lnSpc>
                <a:spcPct val="120000"/>
              </a:lnSpc>
              <a:spcBef>
                <a:spcPts val="1000"/>
              </a:spcBef>
              <a:defRPr sz="800" baseline="0"/>
            </a:lvl1pPr>
            <a:lvl2pPr marL="228600" indent="-114300">
              <a:lnSpc>
                <a:spcPct val="100000"/>
              </a:lnSpc>
              <a:spcBef>
                <a:spcPts val="800"/>
              </a:spcBef>
              <a:defRPr sz="900"/>
            </a:lvl2pPr>
            <a:lvl3pPr marL="342900" indent="-114300">
              <a:lnSpc>
                <a:spcPct val="100000"/>
              </a:lnSpc>
              <a:spcBef>
                <a:spcPts val="600"/>
              </a:spcBef>
              <a:defRPr sz="800"/>
            </a:lvl3pPr>
            <a:lvl4pPr marL="457200" indent="-114300">
              <a:lnSpc>
                <a:spcPct val="100000"/>
              </a:lnSpc>
              <a:spcBef>
                <a:spcPts val="600"/>
              </a:spcBef>
              <a:defRPr sz="700"/>
            </a:lvl4pPr>
            <a:lvl5pPr marL="571500" indent="-114300">
              <a:lnSpc>
                <a:spcPct val="100000"/>
              </a:lnSpc>
              <a:spcBef>
                <a:spcPts val="600"/>
              </a:spcBef>
              <a:defRPr sz="700"/>
            </a:lvl5pPr>
          </a:lstStyle>
          <a:p>
            <a:pPr lvl="0"/>
            <a:r>
              <a:rPr lang="en-US" dirty="0" smtClean="0"/>
              <a:t>We’ve included a few tips throughout the template to help you get started.</a:t>
            </a:r>
            <a:br>
              <a:rPr lang="en-US" dirty="0" smtClean="0"/>
            </a:br>
            <a:r>
              <a:rPr lang="en-US" dirty="0" smtClean="0"/>
              <a:t>To replace any tip text (such as this) with your own, just select it and enter your own.</a:t>
            </a:r>
            <a:br>
              <a:rPr lang="en-US" dirty="0" smtClean="0"/>
            </a:br>
            <a:r>
              <a:rPr lang="en-US" dirty="0" smtClean="0"/>
              <a:t>To replace photos in the brochure, select an image and delete it. Then use the Insert Picture icon in the placeholder to insert your own.</a:t>
            </a:r>
            <a:br>
              <a:rPr lang="en-US" dirty="0" smtClean="0"/>
            </a:br>
            <a:r>
              <a:rPr lang="en-US" dirty="0" smtClean="0"/>
              <a:t>To change the logo to your own, select  the picture “replace with LOGO” and choose Change Picture on the Picture Tools Format tab.</a:t>
            </a:r>
            <a:endParaRPr lang="en-US" dirty="0"/>
          </a:p>
        </p:txBody>
      </p:sp>
      <p:sp>
        <p:nvSpPr>
          <p:cNvPr id="29" name="Text Placeholder 25"/>
          <p:cNvSpPr>
            <a:spLocks noGrp="1"/>
          </p:cNvSpPr>
          <p:nvPr>
            <p:ph type="body" sz="quarter" idx="16" hasCustomPrompt="1"/>
          </p:nvPr>
        </p:nvSpPr>
        <p:spPr>
          <a:xfrm>
            <a:off x="3813820" y="609600"/>
            <a:ext cx="2428875" cy="457200"/>
          </a:xfrm>
        </p:spPr>
        <p:txBody>
          <a:bodyPr>
            <a:noAutofit/>
          </a:bodyPr>
          <a:lstStyle>
            <a:lvl1pPr marL="0" indent="0">
              <a:lnSpc>
                <a:spcPct val="90000"/>
              </a:lnSpc>
              <a:spcBef>
                <a:spcPts val="0"/>
              </a:spcBef>
              <a:buNone/>
              <a:defRPr sz="2000" b="1" baseline="0">
                <a:solidFill>
                  <a:schemeClr val="accent2">
                    <a:lumMod val="75000"/>
                  </a:schemeClr>
                </a:solidFill>
                <a:latin typeface="+mj-lt"/>
              </a:defRPr>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Who We Are</a:t>
            </a:r>
            <a:endParaRPr lang="en-US" dirty="0"/>
          </a:p>
        </p:txBody>
      </p:sp>
      <p:sp>
        <p:nvSpPr>
          <p:cNvPr id="30" name="Text Placeholder 25"/>
          <p:cNvSpPr>
            <a:spLocks noGrp="1"/>
          </p:cNvSpPr>
          <p:nvPr>
            <p:ph type="body" sz="quarter" idx="17" hasCustomPrompt="1"/>
          </p:nvPr>
        </p:nvSpPr>
        <p:spPr>
          <a:xfrm>
            <a:off x="3813820" y="1082040"/>
            <a:ext cx="2428875" cy="228600"/>
          </a:xfrm>
        </p:spPr>
        <p:txBody>
          <a:bodyPr>
            <a:noAutofit/>
          </a:bodyPr>
          <a:lstStyle>
            <a:lvl1pPr marL="0" indent="0">
              <a:lnSpc>
                <a:spcPct val="100000"/>
              </a:lnSpc>
              <a:spcBef>
                <a:spcPts val="0"/>
              </a:spcBef>
              <a:buNone/>
              <a:defRPr sz="1200" b="1" baseline="0">
                <a:latin typeface="+mj-lt"/>
              </a:defRPr>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About Us</a:t>
            </a:r>
            <a:endParaRPr lang="en-US" dirty="0"/>
          </a:p>
        </p:txBody>
      </p:sp>
      <p:sp>
        <p:nvSpPr>
          <p:cNvPr id="45" name="Text Placeholder 25"/>
          <p:cNvSpPr>
            <a:spLocks noGrp="1"/>
          </p:cNvSpPr>
          <p:nvPr>
            <p:ph type="body" sz="quarter" idx="24" hasCustomPrompt="1"/>
          </p:nvPr>
        </p:nvSpPr>
        <p:spPr>
          <a:xfrm>
            <a:off x="3813820" y="1342644"/>
            <a:ext cx="2428875" cy="880809"/>
          </a:xfrm>
        </p:spPr>
        <p:txBody>
          <a:bodyPr>
            <a:noAutofit/>
          </a:bodyPr>
          <a:lstStyle>
            <a:lvl1pPr marL="0" indent="0">
              <a:lnSpc>
                <a:spcPct val="120000"/>
              </a:lnSpc>
              <a:spcBef>
                <a:spcPts val="0"/>
              </a:spcBef>
              <a:buNone/>
              <a:defRPr sz="1000" baseline="0"/>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a:lnSpc>
                <a:spcPct val="120000"/>
              </a:lnSpc>
            </a:pPr>
            <a:r>
              <a:rPr lang="en-US" sz="1000" b="0" cap="none" baseline="0" dirty="0" smtClean="0">
                <a:solidFill>
                  <a:schemeClr val="tx1"/>
                </a:solidFill>
                <a:latin typeface="+mn-lt"/>
              </a:rPr>
              <a:t>This is the place for your ‘elevator pitch.’ If you only had a few seconds to pitch your products or services to someone what would you say?</a:t>
            </a:r>
          </a:p>
        </p:txBody>
      </p:sp>
      <p:sp>
        <p:nvSpPr>
          <p:cNvPr id="32" name="Text Placeholder 25"/>
          <p:cNvSpPr>
            <a:spLocks noGrp="1"/>
          </p:cNvSpPr>
          <p:nvPr>
            <p:ph type="body" sz="quarter" idx="19" hasCustomPrompt="1"/>
          </p:nvPr>
        </p:nvSpPr>
        <p:spPr>
          <a:xfrm>
            <a:off x="3813820" y="2287906"/>
            <a:ext cx="2428875" cy="228600"/>
          </a:xfrm>
        </p:spPr>
        <p:txBody>
          <a:bodyPr>
            <a:noAutofit/>
          </a:bodyPr>
          <a:lstStyle>
            <a:lvl1pPr marL="0" indent="0">
              <a:lnSpc>
                <a:spcPct val="100000"/>
              </a:lnSpc>
              <a:spcBef>
                <a:spcPts val="0"/>
              </a:spcBef>
              <a:buNone/>
              <a:defRPr sz="1200" b="1" baseline="0">
                <a:latin typeface="+mj-lt"/>
              </a:defRPr>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Contact Us</a:t>
            </a:r>
            <a:endParaRPr lang="en-US" dirty="0"/>
          </a:p>
        </p:txBody>
      </p:sp>
      <p:sp>
        <p:nvSpPr>
          <p:cNvPr id="33" name="Text Placeholder 25"/>
          <p:cNvSpPr>
            <a:spLocks noGrp="1"/>
          </p:cNvSpPr>
          <p:nvPr>
            <p:ph type="body" sz="quarter" idx="20" hasCustomPrompt="1"/>
          </p:nvPr>
        </p:nvSpPr>
        <p:spPr>
          <a:xfrm>
            <a:off x="3813820" y="2538985"/>
            <a:ext cx="2428875" cy="670940"/>
          </a:xfrm>
        </p:spPr>
        <p:txBody>
          <a:bodyPr>
            <a:noAutofit/>
          </a:bodyPr>
          <a:lstStyle>
            <a:lvl1pPr marL="0" indent="0">
              <a:lnSpc>
                <a:spcPct val="100000"/>
              </a:lnSpc>
              <a:spcBef>
                <a:spcPts val="0"/>
              </a:spcBef>
              <a:buNone/>
              <a:defRPr sz="1000" baseline="0"/>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a:lnSpc>
                <a:spcPct val="120000"/>
              </a:lnSpc>
            </a:pPr>
            <a:r>
              <a:rPr lang="en-US" sz="1000" b="0" cap="none" baseline="0" dirty="0" smtClean="0">
                <a:solidFill>
                  <a:schemeClr val="tx1"/>
                </a:solidFill>
                <a:latin typeface="+mn-lt"/>
              </a:rPr>
              <a:t>Phone: [Telephone]</a:t>
            </a:r>
            <a:br>
              <a:rPr lang="en-US" sz="1000" b="0" cap="none" baseline="0" dirty="0" smtClean="0">
                <a:solidFill>
                  <a:schemeClr val="tx1"/>
                </a:solidFill>
                <a:latin typeface="+mn-lt"/>
              </a:rPr>
            </a:br>
            <a:r>
              <a:rPr lang="en-US" sz="1000" b="0" cap="none" baseline="0" dirty="0" smtClean="0">
                <a:solidFill>
                  <a:schemeClr val="tx1"/>
                </a:solidFill>
                <a:latin typeface="+mn-lt"/>
              </a:rPr>
              <a:t>Email: [Email address]</a:t>
            </a:r>
            <a:br>
              <a:rPr lang="en-US" sz="1000" b="0" cap="none" baseline="0" dirty="0" smtClean="0">
                <a:solidFill>
                  <a:schemeClr val="tx1"/>
                </a:solidFill>
                <a:latin typeface="+mn-lt"/>
              </a:rPr>
            </a:br>
            <a:r>
              <a:rPr lang="en-US" sz="1000" b="0" cap="none" baseline="0" dirty="0" smtClean="0">
                <a:solidFill>
                  <a:schemeClr val="tx1"/>
                </a:solidFill>
                <a:latin typeface="+mn-lt"/>
              </a:rPr>
              <a:t>Web: [Web address]</a:t>
            </a:r>
          </a:p>
        </p:txBody>
      </p:sp>
      <p:sp>
        <p:nvSpPr>
          <p:cNvPr id="34" name="Text Placeholder 25"/>
          <p:cNvSpPr>
            <a:spLocks noGrp="1"/>
          </p:cNvSpPr>
          <p:nvPr>
            <p:ph type="body" sz="quarter" idx="21" hasCustomPrompt="1"/>
          </p:nvPr>
        </p:nvSpPr>
        <p:spPr>
          <a:xfrm>
            <a:off x="4746624" y="6711251"/>
            <a:ext cx="1508125" cy="292418"/>
          </a:xfrm>
        </p:spPr>
        <p:txBody>
          <a:bodyPr anchor="b">
            <a:noAutofit/>
          </a:bodyPr>
          <a:lstStyle>
            <a:lvl1pPr marL="0" indent="0">
              <a:lnSpc>
                <a:spcPct val="90000"/>
              </a:lnSpc>
              <a:spcBef>
                <a:spcPts val="0"/>
              </a:spcBef>
              <a:buNone/>
              <a:defRPr sz="1000" b="1" cap="all" baseline="0">
                <a:solidFill>
                  <a:schemeClr val="accent2">
                    <a:lumMod val="75000"/>
                  </a:schemeClr>
                </a:solidFill>
                <a:latin typeface="+mj-lt"/>
              </a:defRPr>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[company name]</a:t>
            </a:r>
            <a:endParaRPr lang="en-US" dirty="0"/>
          </a:p>
        </p:txBody>
      </p:sp>
      <p:sp>
        <p:nvSpPr>
          <p:cNvPr id="37" name="Text Placeholder 36"/>
          <p:cNvSpPr>
            <a:spLocks noGrp="1"/>
          </p:cNvSpPr>
          <p:nvPr>
            <p:ph type="body" sz="quarter" idx="22" hasCustomPrompt="1"/>
          </p:nvPr>
        </p:nvSpPr>
        <p:spPr>
          <a:xfrm>
            <a:off x="4746624" y="7004304"/>
            <a:ext cx="1508125" cy="310896"/>
          </a:xfrm>
        </p:spPr>
        <p:txBody>
          <a:bodyPr>
            <a:noAutofit/>
          </a:bodyPr>
          <a:lstStyle>
            <a:lvl1pPr marL="0" indent="0">
              <a:lnSpc>
                <a:spcPct val="120000"/>
              </a:lnSpc>
              <a:spcBef>
                <a:spcPts val="0"/>
              </a:spcBef>
              <a:buNone/>
              <a:defRPr sz="800" baseline="0"/>
            </a:lvl1pPr>
            <a:lvl2pPr marL="0" indent="0">
              <a:defRPr sz="800"/>
            </a:lvl2pPr>
            <a:lvl3pPr marL="0" indent="0">
              <a:defRPr sz="800"/>
            </a:lvl3pPr>
            <a:lvl4pPr marL="0" indent="0">
              <a:defRPr sz="800"/>
            </a:lvl4pPr>
            <a:lvl5pPr marL="0" indent="0">
              <a:defRPr sz="800"/>
            </a:lvl5pPr>
          </a:lstStyle>
          <a:p>
            <a:pPr lvl="0"/>
            <a:r>
              <a:rPr lang="en-US" dirty="0" smtClean="0"/>
              <a:t>[Address]</a:t>
            </a:r>
            <a:br>
              <a:rPr lang="en-US" dirty="0" smtClean="0"/>
            </a:br>
            <a:r>
              <a:rPr lang="en-US" dirty="0" smtClean="0"/>
              <a:t>[City, ST ZIP Code]</a:t>
            </a:r>
          </a:p>
        </p:txBody>
      </p:sp>
      <p:sp>
        <p:nvSpPr>
          <p:cNvPr id="12" name="Picture Placeholder 11"/>
          <p:cNvSpPr>
            <a:spLocks noGrp="1"/>
          </p:cNvSpPr>
          <p:nvPr>
            <p:ph type="pic" sz="quarter" idx="10"/>
          </p:nvPr>
        </p:nvSpPr>
        <p:spPr>
          <a:xfrm>
            <a:off x="7165975" y="457201"/>
            <a:ext cx="2428875" cy="2971800"/>
          </a:xfrm>
          <a:solidFill>
            <a:schemeClr val="bg2"/>
          </a:solidFill>
        </p:spPr>
        <p:txBody>
          <a:bodyPr tIns="274320">
            <a:normAutofit/>
          </a:bodyPr>
          <a:lstStyle>
            <a:lvl1pPr marL="0" indent="0" algn="ctr">
              <a:buNone/>
              <a:defRPr sz="1400"/>
            </a:lvl1pPr>
          </a:lstStyle>
          <a:p>
            <a:endParaRPr lang="en-US"/>
          </a:p>
        </p:txBody>
      </p:sp>
    </p:spTree>
    <p:extLst>
      <p:ext uri="{BB962C8B-B14F-4D97-AF65-F5344CB8AC3E}">
        <p14:creationId xmlns:p14="http://schemas.microsoft.com/office/powerpoint/2010/main" val="478386529"/>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pos="4224">
          <p15:clr>
            <a:srgbClr val="547EBF"/>
          </p15:clr>
        </p15:guide>
        <p15:guide id="2" orient="horz" pos="2448">
          <p15:clr>
            <a:srgbClr val="FBAE40"/>
          </p15:clr>
        </p15:guide>
        <p15:guide id="3" pos="2112">
          <p15:clr>
            <a:srgbClr val="547EBF"/>
          </p15:clr>
        </p15:guide>
        <p15:guide id="4" orient="horz" pos="4608">
          <p15:clr>
            <a:srgbClr val="FBAE40"/>
          </p15:clr>
        </p15:guide>
        <p15:guide id="5" orient="horz" pos="288">
          <p15:clr>
            <a:srgbClr val="FBAE40"/>
          </p15:clr>
        </p15:guide>
        <p15:guide id="6" pos="4509">
          <p15:clr>
            <a:srgbClr val="FBAE40"/>
          </p15:clr>
        </p15:guide>
        <p15:guide id="7" pos="6044">
          <p15:clr>
            <a:srgbClr val="FBAE40"/>
          </p15:clr>
        </p15:guide>
        <p15:guide id="8" pos="3168">
          <p15:clr>
            <a:srgbClr val="FBAE40"/>
          </p15:clr>
        </p15:guide>
        <p15:guide id="9" pos="2400">
          <p15:clr>
            <a:srgbClr val="FBAE40"/>
          </p15:clr>
        </p15:guide>
        <p15:guide id="10" pos="1824">
          <p15:clr>
            <a:srgbClr val="FBAE40"/>
          </p15:clr>
        </p15:guide>
        <p15:guide id="11" pos="288">
          <p15:clr>
            <a:srgbClr val="FBAE40"/>
          </p15:clr>
        </p15:guide>
        <p15:guide id="12" pos="3936">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Inside">
    <p:spTree>
      <p:nvGrpSpPr>
        <p:cNvPr id="1" name=""/>
        <p:cNvGrpSpPr/>
        <p:nvPr/>
      </p:nvGrpSpPr>
      <p:grpSpPr>
        <a:xfrm>
          <a:off x="0" y="0"/>
          <a:ext cx="0" cy="0"/>
          <a:chOff x="0" y="0"/>
          <a:chExt cx="0" cy="0"/>
        </a:xfrm>
      </p:grpSpPr>
      <p:cxnSp>
        <p:nvCxnSpPr>
          <p:cNvPr id="19" name="Straight Connector 18"/>
          <p:cNvCxnSpPr/>
          <p:nvPr/>
        </p:nvCxnSpPr>
        <p:spPr>
          <a:xfrm>
            <a:off x="-2590800" y="2496214"/>
            <a:ext cx="2432304" cy="0"/>
          </a:xfrm>
          <a:prstGeom prst="line">
            <a:avLst/>
          </a:prstGeom>
          <a:ln w="127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2895600" y="3584067"/>
            <a:ext cx="2432304" cy="0"/>
          </a:xfrm>
          <a:prstGeom prst="line">
            <a:avLst/>
          </a:prstGeom>
          <a:ln w="127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27" name="Text Placeholder 25"/>
          <p:cNvSpPr>
            <a:spLocks noGrp="1"/>
          </p:cNvSpPr>
          <p:nvPr>
            <p:ph type="body" sz="quarter" idx="14" hasCustomPrompt="1"/>
          </p:nvPr>
        </p:nvSpPr>
        <p:spPr>
          <a:xfrm>
            <a:off x="457200" y="5113295"/>
            <a:ext cx="2428875" cy="248151"/>
          </a:xfrm>
        </p:spPr>
        <p:txBody>
          <a:bodyPr anchor="b">
            <a:noAutofit/>
          </a:bodyPr>
          <a:lstStyle>
            <a:lvl1pPr marL="0" indent="0">
              <a:lnSpc>
                <a:spcPct val="100000"/>
              </a:lnSpc>
              <a:spcBef>
                <a:spcPts val="0"/>
              </a:spcBef>
              <a:buNone/>
              <a:defRPr sz="1200" b="1" baseline="0">
                <a:latin typeface="+mj-lt"/>
              </a:defRPr>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Here are a couple of ideas…</a:t>
            </a:r>
            <a:endParaRPr lang="en-US" dirty="0"/>
          </a:p>
        </p:txBody>
      </p:sp>
      <p:sp>
        <p:nvSpPr>
          <p:cNvPr id="29" name="Text Placeholder 25"/>
          <p:cNvSpPr>
            <a:spLocks noGrp="1"/>
          </p:cNvSpPr>
          <p:nvPr>
            <p:ph type="body" sz="quarter" idx="16" hasCustomPrompt="1"/>
          </p:nvPr>
        </p:nvSpPr>
        <p:spPr>
          <a:xfrm>
            <a:off x="457200" y="4386248"/>
            <a:ext cx="2428875" cy="609271"/>
          </a:xfrm>
        </p:spPr>
        <p:txBody>
          <a:bodyPr>
            <a:noAutofit/>
          </a:bodyPr>
          <a:lstStyle>
            <a:lvl1pPr marL="0" indent="0">
              <a:lnSpc>
                <a:spcPct val="90000"/>
              </a:lnSpc>
              <a:spcBef>
                <a:spcPts val="0"/>
              </a:spcBef>
              <a:buNone/>
              <a:defRPr sz="2000" b="1" baseline="0">
                <a:solidFill>
                  <a:schemeClr val="accent2">
                    <a:lumMod val="75000"/>
                  </a:schemeClr>
                </a:solidFill>
                <a:latin typeface="+mj-lt"/>
              </a:defRPr>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What do you include in a brochure?</a:t>
            </a:r>
            <a:endParaRPr lang="en-US" dirty="0"/>
          </a:p>
        </p:txBody>
      </p:sp>
      <p:sp>
        <p:nvSpPr>
          <p:cNvPr id="13" name="Picture Placeholder 11"/>
          <p:cNvSpPr>
            <a:spLocks noGrp="1"/>
          </p:cNvSpPr>
          <p:nvPr>
            <p:ph type="pic" sz="quarter" idx="11"/>
          </p:nvPr>
        </p:nvSpPr>
        <p:spPr>
          <a:xfrm>
            <a:off x="457200" y="457200"/>
            <a:ext cx="2428875" cy="3657600"/>
          </a:xfrm>
          <a:solidFill>
            <a:schemeClr val="bg2"/>
          </a:solidFill>
        </p:spPr>
        <p:txBody>
          <a:bodyPr tIns="274320">
            <a:normAutofit/>
          </a:bodyPr>
          <a:lstStyle>
            <a:lvl1pPr marL="0" indent="0" algn="ctr">
              <a:buNone/>
              <a:defRPr sz="1400"/>
            </a:lvl1pPr>
          </a:lstStyle>
          <a:p>
            <a:endParaRPr lang="en-US"/>
          </a:p>
        </p:txBody>
      </p:sp>
      <p:sp>
        <p:nvSpPr>
          <p:cNvPr id="26" name="Text Placeholder 25"/>
          <p:cNvSpPr>
            <a:spLocks noGrp="1"/>
          </p:cNvSpPr>
          <p:nvPr>
            <p:ph type="body" sz="quarter" idx="13" hasCustomPrompt="1"/>
          </p:nvPr>
        </p:nvSpPr>
        <p:spPr>
          <a:xfrm>
            <a:off x="457199" y="5399546"/>
            <a:ext cx="2428875" cy="1915653"/>
          </a:xfrm>
        </p:spPr>
        <p:txBody>
          <a:bodyPr>
            <a:noAutofit/>
          </a:bodyPr>
          <a:lstStyle>
            <a:lvl1pPr marL="0" indent="0">
              <a:lnSpc>
                <a:spcPct val="120000"/>
              </a:lnSpc>
              <a:spcBef>
                <a:spcPts val="1000"/>
              </a:spcBef>
              <a:buNone/>
              <a:defRPr sz="1000" baseline="0"/>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This spot would be perfect for a mission statement. You might use the right side of the page to summarize how you stand out from the crowd and use the center for a brief success story.</a:t>
            </a:r>
            <a:br>
              <a:rPr lang="en-US" dirty="0" smtClean="0"/>
            </a:br>
            <a:r>
              <a:rPr lang="en-US" dirty="0" smtClean="0"/>
              <a:t>(And be sure to pick photos that show off what your company does best. Pictures should always dress to impress.)</a:t>
            </a:r>
            <a:endParaRPr lang="en-US" dirty="0"/>
          </a:p>
        </p:txBody>
      </p:sp>
      <p:sp>
        <p:nvSpPr>
          <p:cNvPr id="30" name="Text Placeholder 25"/>
          <p:cNvSpPr>
            <a:spLocks noGrp="1"/>
          </p:cNvSpPr>
          <p:nvPr>
            <p:ph type="body" sz="quarter" idx="17" hasCustomPrompt="1"/>
          </p:nvPr>
        </p:nvSpPr>
        <p:spPr>
          <a:xfrm>
            <a:off x="3813820" y="549148"/>
            <a:ext cx="2428875" cy="454152"/>
          </a:xfrm>
        </p:spPr>
        <p:txBody>
          <a:bodyPr anchor="b">
            <a:noAutofit/>
          </a:bodyPr>
          <a:lstStyle>
            <a:lvl1pPr marL="0" indent="0">
              <a:lnSpc>
                <a:spcPct val="100000"/>
              </a:lnSpc>
              <a:spcBef>
                <a:spcPts val="0"/>
              </a:spcBef>
              <a:buNone/>
              <a:defRPr sz="1200" b="1" baseline="0">
                <a:latin typeface="+mj-lt"/>
              </a:defRPr>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Think a document that looks this good has to be difficult to format?</a:t>
            </a:r>
            <a:endParaRPr lang="en-US" dirty="0"/>
          </a:p>
        </p:txBody>
      </p:sp>
      <p:sp>
        <p:nvSpPr>
          <p:cNvPr id="31" name="Text Placeholder 25"/>
          <p:cNvSpPr>
            <a:spLocks noGrp="1"/>
          </p:cNvSpPr>
          <p:nvPr>
            <p:ph type="body" sz="quarter" idx="18" hasCustomPrompt="1"/>
          </p:nvPr>
        </p:nvSpPr>
        <p:spPr>
          <a:xfrm>
            <a:off x="3813820" y="1066800"/>
            <a:ext cx="2428875" cy="685800"/>
          </a:xfrm>
        </p:spPr>
        <p:txBody>
          <a:bodyPr>
            <a:noAutofit/>
          </a:bodyPr>
          <a:lstStyle>
            <a:lvl1pPr marL="0" indent="0">
              <a:lnSpc>
                <a:spcPct val="120000"/>
              </a:lnSpc>
              <a:spcBef>
                <a:spcPts val="1000"/>
              </a:spcBef>
              <a:buNone/>
              <a:defRPr sz="1000" baseline="0"/>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Think again! The placeholders in this brochure are already formatted for you.</a:t>
            </a:r>
            <a:endParaRPr lang="en-US" dirty="0"/>
          </a:p>
        </p:txBody>
      </p:sp>
      <p:sp>
        <p:nvSpPr>
          <p:cNvPr id="18" name="Text Placeholder 25"/>
          <p:cNvSpPr>
            <a:spLocks noGrp="1"/>
          </p:cNvSpPr>
          <p:nvPr>
            <p:ph type="body" sz="quarter" idx="23" hasCustomPrompt="1"/>
          </p:nvPr>
        </p:nvSpPr>
        <p:spPr>
          <a:xfrm>
            <a:off x="3813820" y="1994810"/>
            <a:ext cx="2428875" cy="1384504"/>
          </a:xfrm>
        </p:spPr>
        <p:txBody>
          <a:bodyPr anchor="ctr">
            <a:noAutofit/>
          </a:bodyPr>
          <a:lstStyle>
            <a:lvl1pPr marL="0" indent="0">
              <a:lnSpc>
                <a:spcPct val="130000"/>
              </a:lnSpc>
              <a:spcBef>
                <a:spcPts val="0"/>
              </a:spcBef>
              <a:buNone/>
              <a:defRPr sz="1500" i="1" baseline="0">
                <a:solidFill>
                  <a:schemeClr val="accent2">
                    <a:lumMod val="75000"/>
                  </a:schemeClr>
                </a:solidFill>
              </a:defRPr>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“Don’t be shy! Show them how fabulous you are! This is a great spot for a glowing testimonial.”</a:t>
            </a:r>
            <a:endParaRPr lang="en-US" dirty="0"/>
          </a:p>
        </p:txBody>
      </p:sp>
      <p:sp>
        <p:nvSpPr>
          <p:cNvPr id="32" name="Text Placeholder 25"/>
          <p:cNvSpPr>
            <a:spLocks noGrp="1"/>
          </p:cNvSpPr>
          <p:nvPr>
            <p:ph type="body" sz="quarter" idx="19" hasCustomPrompt="1"/>
          </p:nvPr>
        </p:nvSpPr>
        <p:spPr>
          <a:xfrm>
            <a:off x="3813820" y="3583214"/>
            <a:ext cx="2428875" cy="459692"/>
          </a:xfrm>
        </p:spPr>
        <p:txBody>
          <a:bodyPr anchor="b">
            <a:noAutofit/>
          </a:bodyPr>
          <a:lstStyle>
            <a:lvl1pPr marL="0" marR="0" indent="0" algn="l" defTabSz="754380" rtl="0" eaLnBrk="1" fontAlgn="auto" latinLnBrk="0" hangingPunct="1">
              <a:lnSpc>
                <a:spcPct val="100000"/>
              </a:lnSpc>
              <a:spcBef>
                <a:spcPts val="0"/>
              </a:spcBef>
              <a:spcAft>
                <a:spcPts val="0"/>
              </a:spcAft>
              <a:buClrTx/>
              <a:buSzTx/>
              <a:buFont typeface="Arial" panose="020B0604020202020204" pitchFamily="34" charset="0"/>
              <a:buNone/>
              <a:tabLst/>
              <a:defRPr sz="1200" b="1" baseline="0">
                <a:latin typeface="+mj-lt"/>
              </a:defRPr>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marL="0" marR="0" lvl="0" indent="0" algn="l" defTabSz="75438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smtClean="0"/>
              <a:t>Get the exact results you want</a:t>
            </a:r>
          </a:p>
        </p:txBody>
      </p:sp>
      <p:sp>
        <p:nvSpPr>
          <p:cNvPr id="21" name="Text Placeholder 25"/>
          <p:cNvSpPr>
            <a:spLocks noGrp="1"/>
          </p:cNvSpPr>
          <p:nvPr>
            <p:ph type="body" sz="quarter" idx="24" hasCustomPrompt="1"/>
          </p:nvPr>
        </p:nvSpPr>
        <p:spPr>
          <a:xfrm>
            <a:off x="3813820" y="4106980"/>
            <a:ext cx="2428875" cy="844959"/>
          </a:xfrm>
        </p:spPr>
        <p:txBody>
          <a:bodyPr>
            <a:noAutofit/>
          </a:bodyPr>
          <a:lstStyle>
            <a:lvl1pPr marL="0" indent="0">
              <a:lnSpc>
                <a:spcPct val="120000"/>
              </a:lnSpc>
              <a:spcBef>
                <a:spcPts val="1000"/>
              </a:spcBef>
              <a:buNone/>
              <a:defRPr sz="1000" baseline="0"/>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Enter your own text to make your company and services shine!</a:t>
            </a:r>
            <a:endParaRPr lang="en-US" dirty="0"/>
          </a:p>
        </p:txBody>
      </p:sp>
      <p:sp>
        <p:nvSpPr>
          <p:cNvPr id="22" name="Text Placeholder 25"/>
          <p:cNvSpPr>
            <a:spLocks noGrp="1"/>
          </p:cNvSpPr>
          <p:nvPr>
            <p:ph type="body" sz="quarter" idx="25" hasCustomPrompt="1"/>
          </p:nvPr>
        </p:nvSpPr>
        <p:spPr>
          <a:xfrm>
            <a:off x="3813820" y="4974409"/>
            <a:ext cx="2428875" cy="456547"/>
          </a:xfrm>
        </p:spPr>
        <p:txBody>
          <a:bodyPr anchor="b">
            <a:noAutofit/>
          </a:bodyPr>
          <a:lstStyle>
            <a:lvl1pPr marL="0" marR="0" indent="0" algn="l" defTabSz="754380" rtl="0" eaLnBrk="1" fontAlgn="auto" latinLnBrk="0" hangingPunct="1">
              <a:lnSpc>
                <a:spcPct val="100000"/>
              </a:lnSpc>
              <a:spcBef>
                <a:spcPts val="0"/>
              </a:spcBef>
              <a:spcAft>
                <a:spcPts val="0"/>
              </a:spcAft>
              <a:buClrTx/>
              <a:buSzTx/>
              <a:buFont typeface="Arial" panose="020B0604020202020204" pitchFamily="34" charset="0"/>
              <a:buNone/>
              <a:tabLst/>
              <a:defRPr sz="1200" b="1" baseline="0">
                <a:latin typeface="+mj-lt"/>
              </a:defRPr>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Need more placeholders?</a:t>
            </a:r>
            <a:endParaRPr lang="en-US" dirty="0"/>
          </a:p>
        </p:txBody>
      </p:sp>
      <p:sp>
        <p:nvSpPr>
          <p:cNvPr id="24" name="Text Placeholder 25"/>
          <p:cNvSpPr>
            <a:spLocks noGrp="1"/>
          </p:cNvSpPr>
          <p:nvPr>
            <p:ph type="body" sz="quarter" idx="26" hasCustomPrompt="1"/>
          </p:nvPr>
        </p:nvSpPr>
        <p:spPr>
          <a:xfrm>
            <a:off x="3813820" y="5494568"/>
            <a:ext cx="2428875" cy="771552"/>
          </a:xfrm>
        </p:spPr>
        <p:txBody>
          <a:bodyPr>
            <a:noAutofit/>
          </a:bodyPr>
          <a:lstStyle>
            <a:lvl1pPr marL="0" indent="0">
              <a:lnSpc>
                <a:spcPct val="120000"/>
              </a:lnSpc>
              <a:spcBef>
                <a:spcPts val="1000"/>
              </a:spcBef>
              <a:buNone/>
              <a:defRPr sz="1000" baseline="0"/>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No problem! Just copy one of these and drag it into place.</a:t>
            </a:r>
            <a:endParaRPr lang="en-US" dirty="0"/>
          </a:p>
        </p:txBody>
      </p:sp>
      <p:sp>
        <p:nvSpPr>
          <p:cNvPr id="12" name="Picture Placeholder 11"/>
          <p:cNvSpPr>
            <a:spLocks noGrp="1"/>
          </p:cNvSpPr>
          <p:nvPr>
            <p:ph type="pic" sz="quarter" idx="10"/>
          </p:nvPr>
        </p:nvSpPr>
        <p:spPr>
          <a:xfrm>
            <a:off x="7165975" y="457200"/>
            <a:ext cx="2428875" cy="1600200"/>
          </a:xfrm>
          <a:solidFill>
            <a:schemeClr val="bg2"/>
          </a:solidFill>
        </p:spPr>
        <p:txBody>
          <a:bodyPr tIns="274320">
            <a:normAutofit/>
          </a:bodyPr>
          <a:lstStyle>
            <a:lvl1pPr marL="0" indent="0" algn="ctr">
              <a:buNone/>
              <a:defRPr sz="1400"/>
            </a:lvl1pPr>
          </a:lstStyle>
          <a:p>
            <a:endParaRPr lang="en-US"/>
          </a:p>
        </p:txBody>
      </p:sp>
      <p:sp>
        <p:nvSpPr>
          <p:cNvPr id="28" name="Text Placeholder 25"/>
          <p:cNvSpPr>
            <a:spLocks noGrp="1"/>
          </p:cNvSpPr>
          <p:nvPr>
            <p:ph type="body" sz="quarter" idx="15" hasCustomPrompt="1"/>
          </p:nvPr>
        </p:nvSpPr>
        <p:spPr>
          <a:xfrm>
            <a:off x="7165975" y="2221894"/>
            <a:ext cx="2428875" cy="274320"/>
          </a:xfrm>
        </p:spPr>
        <p:txBody>
          <a:bodyPr>
            <a:noAutofit/>
          </a:bodyPr>
          <a:lstStyle>
            <a:lvl1pPr marL="0" indent="0">
              <a:lnSpc>
                <a:spcPct val="100000"/>
              </a:lnSpc>
              <a:spcBef>
                <a:spcPts val="0"/>
              </a:spcBef>
              <a:buNone/>
              <a:defRPr sz="900" b="0" i="1" baseline="0">
                <a:latin typeface="+mn-lt"/>
              </a:defRPr>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[Type a caption for your photo]</a:t>
            </a:r>
            <a:endParaRPr lang="en-US" dirty="0"/>
          </a:p>
        </p:txBody>
      </p:sp>
      <p:sp>
        <p:nvSpPr>
          <p:cNvPr id="25" name="Text Placeholder 25"/>
          <p:cNvSpPr>
            <a:spLocks noGrp="1"/>
          </p:cNvSpPr>
          <p:nvPr>
            <p:ph type="body" sz="quarter" idx="27" hasCustomPrompt="1"/>
          </p:nvPr>
        </p:nvSpPr>
        <p:spPr>
          <a:xfrm>
            <a:off x="7172325" y="2530613"/>
            <a:ext cx="2428875" cy="733033"/>
          </a:xfrm>
        </p:spPr>
        <p:txBody>
          <a:bodyPr>
            <a:noAutofit/>
          </a:bodyPr>
          <a:lstStyle>
            <a:lvl1pPr marL="0" indent="0">
              <a:lnSpc>
                <a:spcPct val="120000"/>
              </a:lnSpc>
              <a:spcBef>
                <a:spcPts val="0"/>
              </a:spcBef>
              <a:buNone/>
              <a:defRPr sz="1000" baseline="0"/>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Don’t forget to include some specifics about what you offer, and how you differ from the competition.</a:t>
            </a:r>
            <a:endParaRPr lang="en-US" dirty="0"/>
          </a:p>
        </p:txBody>
      </p:sp>
      <p:sp>
        <p:nvSpPr>
          <p:cNvPr id="35" name="Text Placeholder 25"/>
          <p:cNvSpPr>
            <a:spLocks noGrp="1"/>
          </p:cNvSpPr>
          <p:nvPr>
            <p:ph type="body" sz="quarter" idx="28" hasCustomPrompt="1"/>
          </p:nvPr>
        </p:nvSpPr>
        <p:spPr>
          <a:xfrm>
            <a:off x="7172325" y="3288858"/>
            <a:ext cx="2428875" cy="210899"/>
          </a:xfrm>
        </p:spPr>
        <p:txBody>
          <a:bodyPr anchor="b">
            <a:noAutofit/>
          </a:bodyPr>
          <a:lstStyle>
            <a:lvl1pPr marL="0" marR="0" indent="0" algn="l" defTabSz="754380" rtl="0" eaLnBrk="1" fontAlgn="auto" latinLnBrk="0" hangingPunct="1">
              <a:lnSpc>
                <a:spcPct val="100000"/>
              </a:lnSpc>
              <a:spcBef>
                <a:spcPts val="0"/>
              </a:spcBef>
              <a:spcAft>
                <a:spcPts val="0"/>
              </a:spcAft>
              <a:buClrTx/>
              <a:buSzTx/>
              <a:buFont typeface="Arial" panose="020B0604020202020204" pitchFamily="34" charset="0"/>
              <a:buNone/>
              <a:tabLst/>
              <a:defRPr sz="1200" b="1" baseline="0">
                <a:latin typeface="+mj-lt"/>
              </a:defRPr>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Our Products and Services</a:t>
            </a:r>
            <a:endParaRPr lang="en-US" dirty="0"/>
          </a:p>
        </p:txBody>
      </p:sp>
      <p:sp>
        <p:nvSpPr>
          <p:cNvPr id="36" name="Text Placeholder 25"/>
          <p:cNvSpPr>
            <a:spLocks noGrp="1"/>
          </p:cNvSpPr>
          <p:nvPr>
            <p:ph type="body" sz="quarter" idx="29" hasCustomPrompt="1"/>
          </p:nvPr>
        </p:nvSpPr>
        <p:spPr>
          <a:xfrm>
            <a:off x="7172325" y="3552470"/>
            <a:ext cx="2428875" cy="3762730"/>
          </a:xfrm>
        </p:spPr>
        <p:txBody>
          <a:bodyPr>
            <a:noAutofit/>
          </a:bodyPr>
          <a:lstStyle>
            <a:lvl1pPr marL="0" indent="0">
              <a:lnSpc>
                <a:spcPct val="120000"/>
              </a:lnSpc>
              <a:spcBef>
                <a:spcPts val="1000"/>
              </a:spcBef>
              <a:buNone/>
              <a:defRPr sz="1000" baseline="0"/>
            </a:lvl1pPr>
            <a:lvl2pPr marL="0" indent="0">
              <a:lnSpc>
                <a:spcPct val="100000"/>
              </a:lnSpc>
              <a:spcBef>
                <a:spcPts val="1000"/>
              </a:spcBef>
              <a:buNone/>
              <a:defRPr sz="1000"/>
            </a:lvl2pPr>
            <a:lvl3pPr marL="0" indent="0">
              <a:lnSpc>
                <a:spcPct val="100000"/>
              </a:lnSpc>
              <a:spcBef>
                <a:spcPts val="1000"/>
              </a:spcBef>
              <a:buNone/>
              <a:defRPr sz="1000"/>
            </a:lvl3pPr>
            <a:lvl4pPr marL="0" indent="0">
              <a:lnSpc>
                <a:spcPct val="100000"/>
              </a:lnSpc>
              <a:spcBef>
                <a:spcPts val="1000"/>
              </a:spcBef>
              <a:buNone/>
              <a:defRPr sz="1000"/>
            </a:lvl4pPr>
            <a:lvl5pPr marL="0" indent="0">
              <a:lnSpc>
                <a:spcPct val="100000"/>
              </a:lnSpc>
              <a:spcBef>
                <a:spcPts val="1000"/>
              </a:spcBef>
              <a:buNone/>
              <a:defRPr sz="1000"/>
            </a:lvl5pPr>
          </a:lstStyle>
          <a:p>
            <a:pPr lvl="0"/>
            <a:r>
              <a:rPr lang="en-US" dirty="0" smtClean="0"/>
              <a:t>You could include a bulleted list of products, services, or major benefits of working with your company. Or just summarize your finer points in a few concise paragraphs.</a:t>
            </a:r>
            <a:br>
              <a:rPr lang="en-US" dirty="0" smtClean="0"/>
            </a:br>
            <a:r>
              <a:rPr lang="en-US" dirty="0" smtClean="0"/>
              <a:t>We know you could go on for hours about how great your business is. (And we don’t blame you—you’re amazing!) Just remember that this is marketing—if you want to grab their attention, keep it brief, friendly, and readable.</a:t>
            </a:r>
            <a:endParaRPr lang="en-US" dirty="0"/>
          </a:p>
        </p:txBody>
      </p:sp>
    </p:spTree>
    <p:extLst>
      <p:ext uri="{BB962C8B-B14F-4D97-AF65-F5344CB8AC3E}">
        <p14:creationId xmlns:p14="http://schemas.microsoft.com/office/powerpoint/2010/main" val="1198149047"/>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pos="4224">
          <p15:clr>
            <a:srgbClr val="547EBF"/>
          </p15:clr>
        </p15:guide>
        <p15:guide id="2" orient="horz" pos="2448">
          <p15:clr>
            <a:srgbClr val="FBAE40"/>
          </p15:clr>
        </p15:guide>
        <p15:guide id="3" pos="2112">
          <p15:clr>
            <a:srgbClr val="547EBF"/>
          </p15:clr>
        </p15:guide>
        <p15:guide id="4" orient="horz" pos="4608">
          <p15:clr>
            <a:srgbClr val="FBAE40"/>
          </p15:clr>
        </p15:guide>
        <p15:guide id="5" orient="horz" pos="288">
          <p15:clr>
            <a:srgbClr val="FBAE40"/>
          </p15:clr>
        </p15:guide>
        <p15:guide id="6" pos="4509">
          <p15:clr>
            <a:srgbClr val="FBAE40"/>
          </p15:clr>
        </p15:guide>
        <p15:guide id="7" pos="6044">
          <p15:clr>
            <a:srgbClr val="FBAE40"/>
          </p15:clr>
        </p15:guide>
        <p15:guide id="8" pos="3168">
          <p15:clr>
            <a:srgbClr val="FBAE40"/>
          </p15:clr>
        </p15:guide>
        <p15:guide id="9" pos="2400">
          <p15:clr>
            <a:srgbClr val="FBAE40"/>
          </p15:clr>
        </p15:guide>
        <p15:guide id="10" pos="1824">
          <p15:clr>
            <a:srgbClr val="FBAE40"/>
          </p15:clr>
        </p15:guide>
        <p15:guide id="11" pos="288">
          <p15:clr>
            <a:srgbClr val="FBAE40"/>
          </p15:clr>
        </p15:guide>
        <p15:guide id="12" pos="3936">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91515" y="413809"/>
            <a:ext cx="8675370" cy="1502305"/>
          </a:xfrm>
          <a:prstGeom prst="rect">
            <a:avLst/>
          </a:prstGeom>
        </p:spPr>
        <p:txBody>
          <a:bodyPr vert="horz" lIns="0" tIns="0" rIns="0" bIns="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91515" y="2069042"/>
            <a:ext cx="8675370" cy="4931516"/>
          </a:xfrm>
          <a:prstGeom prst="rect">
            <a:avLst/>
          </a:prstGeom>
        </p:spPr>
        <p:txBody>
          <a:bodyPr vert="horz" lIns="0" tIns="0" rIns="0" bIns="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91515" y="7203864"/>
            <a:ext cx="2703195" cy="413808"/>
          </a:xfrm>
          <a:prstGeom prst="rect">
            <a:avLst/>
          </a:prstGeom>
        </p:spPr>
        <p:txBody>
          <a:bodyPr vert="horz" lIns="91440" tIns="45720" rIns="91440" bIns="45720" rtlCol="0" anchor="ctr"/>
          <a:lstStyle>
            <a:lvl1pPr algn="l">
              <a:defRPr sz="990">
                <a:solidFill>
                  <a:schemeClr val="tx1">
                    <a:tint val="75000"/>
                  </a:schemeClr>
                </a:solidFill>
              </a:defRPr>
            </a:lvl1pPr>
          </a:lstStyle>
          <a:p>
            <a:fld id="{5F272CD0-8AE2-403D-BC5A-E9768D13DA7F}" type="datetimeFigureOut">
              <a:rPr lang="en-US" smtClean="0"/>
              <a:t>4/21/2016</a:t>
            </a:fld>
            <a:endParaRPr lang="en-US"/>
          </a:p>
        </p:txBody>
      </p:sp>
      <p:sp>
        <p:nvSpPr>
          <p:cNvPr id="5" name="Footer Placeholder 4"/>
          <p:cNvSpPr>
            <a:spLocks noGrp="1"/>
          </p:cNvSpPr>
          <p:nvPr>
            <p:ph type="ftr" sz="quarter" idx="3"/>
          </p:nvPr>
        </p:nvSpPr>
        <p:spPr>
          <a:xfrm>
            <a:off x="3834765" y="7203864"/>
            <a:ext cx="2388870" cy="413808"/>
          </a:xfrm>
          <a:prstGeom prst="rect">
            <a:avLst/>
          </a:prstGeom>
        </p:spPr>
        <p:txBody>
          <a:bodyPr vert="horz" lIns="91440" tIns="45720" rIns="91440" bIns="45720" rtlCol="0" anchor="ctr"/>
          <a:lstStyle>
            <a:lvl1pPr algn="ctr">
              <a:defRPr sz="99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663690" y="7203864"/>
            <a:ext cx="2703195" cy="413808"/>
          </a:xfrm>
          <a:prstGeom prst="rect">
            <a:avLst/>
          </a:prstGeom>
        </p:spPr>
        <p:txBody>
          <a:bodyPr vert="horz" lIns="91440" tIns="45720" rIns="91440" bIns="45720" rtlCol="0" anchor="ctr"/>
          <a:lstStyle>
            <a:lvl1pPr algn="r">
              <a:defRPr sz="990">
                <a:solidFill>
                  <a:schemeClr val="tx1">
                    <a:tint val="75000"/>
                  </a:schemeClr>
                </a:solidFill>
              </a:defRPr>
            </a:lvl1pPr>
          </a:lstStyle>
          <a:p>
            <a:fld id="{A2D45621-FB72-491B-A41E-B21F020BD976}" type="slidenum">
              <a:rPr lang="en-US" smtClean="0"/>
              <a:t>‹#›</a:t>
            </a:fld>
            <a:endParaRPr lang="en-US"/>
          </a:p>
        </p:txBody>
      </p:sp>
    </p:spTree>
    <p:extLst>
      <p:ext uri="{BB962C8B-B14F-4D97-AF65-F5344CB8AC3E}">
        <p14:creationId xmlns:p14="http://schemas.microsoft.com/office/powerpoint/2010/main" val="4261577845"/>
      </p:ext>
    </p:extLst>
  </p:cSld>
  <p:clrMap bg1="lt1" tx1="dk1" bg2="lt2" tx2="dk2" accent1="accent1" accent2="accent2" accent3="accent3" accent4="accent4" accent5="accent5" accent6="accent6" hlink="hlink" folHlink="folHlink"/>
  <p:sldLayoutIdLst>
    <p:sldLayoutId id="2147483660" r:id="rId1"/>
    <p:sldLayoutId id="2147483661" r:id="rId2"/>
  </p:sldLayoutIdLst>
  <p:timing>
    <p:tnLst>
      <p:par>
        <p:cTn id="1" dur="indefinite" restart="never" nodeType="tmRoot"/>
      </p:par>
    </p:tnLst>
  </p:timing>
  <p:txStyles>
    <p:titleStyle>
      <a:lvl1pPr algn="l" defTabSz="754380" rtl="0" eaLnBrk="1" latinLnBrk="0" hangingPunct="1">
        <a:spcBef>
          <a:spcPct val="0"/>
        </a:spcBef>
        <a:buNone/>
        <a:defRPr sz="3630" kern="1200">
          <a:solidFill>
            <a:schemeClr val="tx1"/>
          </a:solidFill>
          <a:latin typeface="+mj-lt"/>
          <a:ea typeface="+mj-ea"/>
          <a:cs typeface="+mj-cs"/>
        </a:defRPr>
      </a:lvl1pPr>
    </p:titleStyle>
    <p:bodyStyle>
      <a:lvl1pPr marL="188595" indent="-188595" algn="l" defTabSz="754380" rtl="0" eaLnBrk="1" latinLnBrk="0" hangingPunct="1">
        <a:lnSpc>
          <a:spcPct val="90000"/>
        </a:lnSpc>
        <a:spcBef>
          <a:spcPct val="30000"/>
        </a:spcBef>
        <a:buFont typeface="Arial" panose="020B0604020202020204" pitchFamily="34" charset="0"/>
        <a:buChar char="•"/>
        <a:defRPr sz="2310" kern="1200">
          <a:solidFill>
            <a:schemeClr val="tx1"/>
          </a:solidFill>
          <a:latin typeface="+mn-lt"/>
          <a:ea typeface="+mn-ea"/>
          <a:cs typeface="+mn-cs"/>
        </a:defRPr>
      </a:lvl1pPr>
      <a:lvl2pPr marL="565785" indent="-188595" algn="l" defTabSz="754380" rtl="0" eaLnBrk="1" latinLnBrk="0" hangingPunct="1">
        <a:lnSpc>
          <a:spcPct val="90000"/>
        </a:lnSpc>
        <a:spcBef>
          <a:spcPct val="30000"/>
        </a:spcBef>
        <a:buFont typeface="Arial" panose="020B0604020202020204" pitchFamily="34" charset="0"/>
        <a:buChar char="•"/>
        <a:defRPr sz="1980" kern="1200">
          <a:solidFill>
            <a:schemeClr val="tx1"/>
          </a:solidFill>
          <a:latin typeface="+mn-lt"/>
          <a:ea typeface="+mn-ea"/>
          <a:cs typeface="+mn-cs"/>
        </a:defRPr>
      </a:lvl2pPr>
      <a:lvl3pPr marL="942975" indent="-188595" algn="l" defTabSz="754380" rtl="0" eaLnBrk="1" latinLnBrk="0" hangingPunct="1">
        <a:lnSpc>
          <a:spcPct val="90000"/>
        </a:lnSpc>
        <a:spcBef>
          <a:spcPct val="30000"/>
        </a:spcBef>
        <a:buFont typeface="Arial" panose="020B0604020202020204" pitchFamily="34" charset="0"/>
        <a:buChar char="•"/>
        <a:defRPr sz="1650" kern="1200">
          <a:solidFill>
            <a:schemeClr val="tx1"/>
          </a:solidFill>
          <a:latin typeface="+mn-lt"/>
          <a:ea typeface="+mn-ea"/>
          <a:cs typeface="+mn-cs"/>
        </a:defRPr>
      </a:lvl3pPr>
      <a:lvl4pPr marL="1320165" indent="-188595" algn="l" defTabSz="754380" rtl="0" eaLnBrk="1" latinLnBrk="0" hangingPunct="1">
        <a:lnSpc>
          <a:spcPct val="90000"/>
        </a:lnSpc>
        <a:spcBef>
          <a:spcPct val="30000"/>
        </a:spcBef>
        <a:buFont typeface="Arial" panose="020B0604020202020204" pitchFamily="34" charset="0"/>
        <a:buChar char="•"/>
        <a:defRPr sz="1485" kern="1200">
          <a:solidFill>
            <a:schemeClr val="tx1"/>
          </a:solidFill>
          <a:latin typeface="+mn-lt"/>
          <a:ea typeface="+mn-ea"/>
          <a:cs typeface="+mn-cs"/>
        </a:defRPr>
      </a:lvl4pPr>
      <a:lvl5pPr marL="1697355" indent="-188595" algn="l" defTabSz="754380" rtl="0" eaLnBrk="1" latinLnBrk="0" hangingPunct="1">
        <a:lnSpc>
          <a:spcPct val="90000"/>
        </a:lnSpc>
        <a:spcBef>
          <a:spcPct val="30000"/>
        </a:spcBef>
        <a:buFont typeface="Arial" panose="020B0604020202020204" pitchFamily="34" charset="0"/>
        <a:buChar char="•"/>
        <a:defRPr sz="1485" kern="1200">
          <a:solidFill>
            <a:schemeClr val="tx1"/>
          </a:solidFill>
          <a:latin typeface="+mn-lt"/>
          <a:ea typeface="+mn-ea"/>
          <a:cs typeface="+mn-cs"/>
        </a:defRPr>
      </a:lvl5pPr>
      <a:lvl6pPr marL="2074545" indent="-188595" algn="l" defTabSz="754380" rtl="0" eaLnBrk="1" latinLnBrk="0" hangingPunct="1">
        <a:lnSpc>
          <a:spcPct val="90000"/>
        </a:lnSpc>
        <a:spcBef>
          <a:spcPct val="30000"/>
        </a:spcBef>
        <a:buFont typeface="Arial" panose="020B0604020202020204" pitchFamily="34" charset="0"/>
        <a:buChar char="•"/>
        <a:defRPr sz="1485" kern="1200">
          <a:solidFill>
            <a:schemeClr val="tx1"/>
          </a:solidFill>
          <a:latin typeface="+mn-lt"/>
          <a:ea typeface="+mn-ea"/>
          <a:cs typeface="+mn-cs"/>
        </a:defRPr>
      </a:lvl6pPr>
      <a:lvl7pPr marL="2451735" indent="-188595" algn="l" defTabSz="754380" rtl="0" eaLnBrk="1" latinLnBrk="0" hangingPunct="1">
        <a:lnSpc>
          <a:spcPct val="90000"/>
        </a:lnSpc>
        <a:spcBef>
          <a:spcPct val="30000"/>
        </a:spcBef>
        <a:buFont typeface="Arial" panose="020B0604020202020204" pitchFamily="34" charset="0"/>
        <a:buChar char="•"/>
        <a:defRPr sz="1485" kern="1200">
          <a:solidFill>
            <a:schemeClr val="tx1"/>
          </a:solidFill>
          <a:latin typeface="+mn-lt"/>
          <a:ea typeface="+mn-ea"/>
          <a:cs typeface="+mn-cs"/>
        </a:defRPr>
      </a:lvl7pPr>
      <a:lvl8pPr marL="2828925" indent="-188595" algn="l" defTabSz="754380" rtl="0" eaLnBrk="1" latinLnBrk="0" hangingPunct="1">
        <a:lnSpc>
          <a:spcPct val="90000"/>
        </a:lnSpc>
        <a:spcBef>
          <a:spcPct val="30000"/>
        </a:spcBef>
        <a:buFont typeface="Arial" panose="020B0604020202020204" pitchFamily="34" charset="0"/>
        <a:buChar char="•"/>
        <a:defRPr sz="1485" kern="1200">
          <a:solidFill>
            <a:schemeClr val="tx1"/>
          </a:solidFill>
          <a:latin typeface="+mn-lt"/>
          <a:ea typeface="+mn-ea"/>
          <a:cs typeface="+mn-cs"/>
        </a:defRPr>
      </a:lvl8pPr>
      <a:lvl9pPr marL="3206115" indent="-188595" algn="l" defTabSz="754380" rtl="0" eaLnBrk="1" latinLnBrk="0" hangingPunct="1">
        <a:lnSpc>
          <a:spcPct val="90000"/>
        </a:lnSpc>
        <a:spcBef>
          <a:spcPct val="30000"/>
        </a:spcBef>
        <a:buFont typeface="Arial" panose="020B0604020202020204" pitchFamily="34" charset="0"/>
        <a:buChar char="•"/>
        <a:defRPr sz="1485" kern="1200">
          <a:solidFill>
            <a:schemeClr val="tx1"/>
          </a:solidFill>
          <a:latin typeface="+mn-lt"/>
          <a:ea typeface="+mn-ea"/>
          <a:cs typeface="+mn-cs"/>
        </a:defRPr>
      </a:lvl9pPr>
    </p:bodyStyle>
    <p:otherStyle>
      <a:defPPr>
        <a:defRPr lang="en-US"/>
      </a:defPPr>
      <a:lvl1pPr marL="0" algn="l" defTabSz="754380" rtl="0" eaLnBrk="1" latinLnBrk="0" hangingPunct="1">
        <a:defRPr sz="1485" kern="1200">
          <a:solidFill>
            <a:schemeClr val="tx1"/>
          </a:solidFill>
          <a:latin typeface="+mn-lt"/>
          <a:ea typeface="+mn-ea"/>
          <a:cs typeface="+mn-cs"/>
        </a:defRPr>
      </a:lvl1pPr>
      <a:lvl2pPr marL="377190" algn="l" defTabSz="754380" rtl="0" eaLnBrk="1" latinLnBrk="0" hangingPunct="1">
        <a:defRPr sz="1485" kern="1200">
          <a:solidFill>
            <a:schemeClr val="tx1"/>
          </a:solidFill>
          <a:latin typeface="+mn-lt"/>
          <a:ea typeface="+mn-ea"/>
          <a:cs typeface="+mn-cs"/>
        </a:defRPr>
      </a:lvl2pPr>
      <a:lvl3pPr marL="754380" algn="l" defTabSz="754380" rtl="0" eaLnBrk="1" latinLnBrk="0" hangingPunct="1">
        <a:defRPr sz="1485" kern="1200">
          <a:solidFill>
            <a:schemeClr val="tx1"/>
          </a:solidFill>
          <a:latin typeface="+mn-lt"/>
          <a:ea typeface="+mn-ea"/>
          <a:cs typeface="+mn-cs"/>
        </a:defRPr>
      </a:lvl3pPr>
      <a:lvl4pPr marL="1131570" algn="l" defTabSz="754380" rtl="0" eaLnBrk="1" latinLnBrk="0" hangingPunct="1">
        <a:defRPr sz="1485" kern="1200">
          <a:solidFill>
            <a:schemeClr val="tx1"/>
          </a:solidFill>
          <a:latin typeface="+mn-lt"/>
          <a:ea typeface="+mn-ea"/>
          <a:cs typeface="+mn-cs"/>
        </a:defRPr>
      </a:lvl4pPr>
      <a:lvl5pPr marL="1508760" algn="l" defTabSz="754380" rtl="0" eaLnBrk="1" latinLnBrk="0" hangingPunct="1">
        <a:defRPr sz="1485" kern="1200">
          <a:solidFill>
            <a:schemeClr val="tx1"/>
          </a:solidFill>
          <a:latin typeface="+mn-lt"/>
          <a:ea typeface="+mn-ea"/>
          <a:cs typeface="+mn-cs"/>
        </a:defRPr>
      </a:lvl5pPr>
      <a:lvl6pPr marL="1885950" algn="l" defTabSz="754380" rtl="0" eaLnBrk="1" latinLnBrk="0" hangingPunct="1">
        <a:defRPr sz="1485" kern="1200">
          <a:solidFill>
            <a:schemeClr val="tx1"/>
          </a:solidFill>
          <a:latin typeface="+mn-lt"/>
          <a:ea typeface="+mn-ea"/>
          <a:cs typeface="+mn-cs"/>
        </a:defRPr>
      </a:lvl6pPr>
      <a:lvl7pPr marL="2263140" algn="l" defTabSz="754380" rtl="0" eaLnBrk="1" latinLnBrk="0" hangingPunct="1">
        <a:defRPr sz="1485" kern="1200">
          <a:solidFill>
            <a:schemeClr val="tx1"/>
          </a:solidFill>
          <a:latin typeface="+mn-lt"/>
          <a:ea typeface="+mn-ea"/>
          <a:cs typeface="+mn-cs"/>
        </a:defRPr>
      </a:lvl7pPr>
      <a:lvl8pPr marL="2640330" algn="l" defTabSz="754380" rtl="0" eaLnBrk="1" latinLnBrk="0" hangingPunct="1">
        <a:defRPr sz="1485" kern="1200">
          <a:solidFill>
            <a:schemeClr val="tx1"/>
          </a:solidFill>
          <a:latin typeface="+mn-lt"/>
          <a:ea typeface="+mn-ea"/>
          <a:cs typeface="+mn-cs"/>
        </a:defRPr>
      </a:lvl8pPr>
      <a:lvl9pPr marL="3017520" algn="l" defTabSz="754380" rtl="0" eaLnBrk="1" latinLnBrk="0" hangingPunct="1">
        <a:defRPr sz="1485"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448" userDrawn="1">
          <p15:clr>
            <a:srgbClr val="F26B43"/>
          </p15:clr>
        </p15:guide>
        <p15:guide id="2" pos="3168"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 Placeholder 23"/>
          <p:cNvSpPr>
            <a:spLocks noGrp="1"/>
          </p:cNvSpPr>
          <p:nvPr>
            <p:ph type="body" sz="quarter" idx="15"/>
          </p:nvPr>
        </p:nvSpPr>
        <p:spPr>
          <a:xfrm>
            <a:off x="7167562" y="716280"/>
            <a:ext cx="2428875" cy="274320"/>
          </a:xfrm>
        </p:spPr>
        <p:txBody>
          <a:bodyPr/>
          <a:lstStyle/>
          <a:p>
            <a:pPr algn="ctr"/>
            <a:r>
              <a:rPr lang="en-US" sz="1100" dirty="0" smtClean="0"/>
              <a:t>www. </a:t>
            </a:r>
            <a:r>
              <a:rPr lang="en-US" sz="1100" dirty="0"/>
              <a:t>p</a:t>
            </a:r>
            <a:r>
              <a:rPr lang="en-US" sz="1100" dirty="0" smtClean="0"/>
              <a:t>rimacea.com</a:t>
            </a:r>
            <a:endParaRPr lang="en-US" sz="1100" dirty="0"/>
          </a:p>
        </p:txBody>
      </p:sp>
      <p:sp>
        <p:nvSpPr>
          <p:cNvPr id="23" name="Text Placeholder 22"/>
          <p:cNvSpPr>
            <a:spLocks noGrp="1"/>
          </p:cNvSpPr>
          <p:nvPr>
            <p:ph type="body" sz="quarter" idx="14"/>
          </p:nvPr>
        </p:nvSpPr>
        <p:spPr>
          <a:xfrm>
            <a:off x="7158038" y="1066800"/>
            <a:ext cx="2552952" cy="457200"/>
          </a:xfrm>
        </p:spPr>
        <p:txBody>
          <a:bodyPr/>
          <a:lstStyle/>
          <a:p>
            <a:pPr algn="ctr"/>
            <a:r>
              <a:rPr lang="en-US" sz="1600" i="1" dirty="0">
                <a:solidFill>
                  <a:schemeClr val="accent2">
                    <a:lumMod val="75000"/>
                  </a:schemeClr>
                </a:solidFill>
              </a:rPr>
              <a:t>Revolutionary </a:t>
            </a:r>
            <a:r>
              <a:rPr lang="en-US" sz="1600" i="1" dirty="0" smtClean="0">
                <a:solidFill>
                  <a:schemeClr val="accent2">
                    <a:lumMod val="75000"/>
                  </a:schemeClr>
                </a:solidFill>
              </a:rPr>
              <a:t>Management </a:t>
            </a:r>
            <a:r>
              <a:rPr lang="en-US" sz="1600" i="1" dirty="0">
                <a:solidFill>
                  <a:schemeClr val="accent2">
                    <a:lumMod val="75000"/>
                  </a:schemeClr>
                </a:solidFill>
              </a:rPr>
              <a:t>of Industry Relationships for  </a:t>
            </a:r>
            <a:r>
              <a:rPr lang="en-US" sz="1600" i="1" dirty="0" smtClean="0">
                <a:solidFill>
                  <a:schemeClr val="accent2">
                    <a:lumMod val="75000"/>
                  </a:schemeClr>
                </a:solidFill>
              </a:rPr>
              <a:t>‘Key Opinion </a:t>
            </a:r>
            <a:r>
              <a:rPr lang="en-US" sz="1600" i="1" dirty="0">
                <a:solidFill>
                  <a:schemeClr val="accent2">
                    <a:lumMod val="75000"/>
                  </a:schemeClr>
                </a:solidFill>
              </a:rPr>
              <a:t>Leader’ Physicians</a:t>
            </a:r>
          </a:p>
          <a:p>
            <a:pPr algn="ctr"/>
            <a:endParaRPr lang="en-US" sz="1000" dirty="0"/>
          </a:p>
          <a:p>
            <a:r>
              <a:rPr lang="en-US" dirty="0"/>
              <a:t>Specializing in: </a:t>
            </a:r>
          </a:p>
          <a:p>
            <a:pPr marL="171450" indent="-171450">
              <a:buFontTx/>
              <a:buChar char="-"/>
            </a:pPr>
            <a:r>
              <a:rPr lang="en-US" dirty="0"/>
              <a:t>Contract Negotiation and Renewal</a:t>
            </a:r>
          </a:p>
          <a:p>
            <a:pPr marL="171450" indent="-171450">
              <a:buFontTx/>
              <a:buChar char="-"/>
            </a:pPr>
            <a:r>
              <a:rPr lang="en-US" dirty="0"/>
              <a:t>Fair-Market-Value </a:t>
            </a:r>
            <a:r>
              <a:rPr lang="en-US" dirty="0" smtClean="0"/>
              <a:t>Assessment</a:t>
            </a:r>
            <a:endParaRPr lang="en-US" dirty="0"/>
          </a:p>
          <a:p>
            <a:pPr marL="171450" indent="-171450">
              <a:buFontTx/>
              <a:buChar char="-"/>
            </a:pPr>
            <a:r>
              <a:rPr lang="en-US" dirty="0"/>
              <a:t>A ‘five click’ iPhone App and Web Dashboard for billing industry consulting contracts</a:t>
            </a:r>
          </a:p>
          <a:p>
            <a:pPr marL="171450" indent="-171450">
              <a:buFontTx/>
              <a:buChar char="-"/>
            </a:pPr>
            <a:r>
              <a:rPr lang="en-US" dirty="0"/>
              <a:t>Review and dispute of ‘Open Payments/Sunshine Act’ filings</a:t>
            </a:r>
          </a:p>
          <a:p>
            <a:pPr marL="171450" indent="-171450">
              <a:buFontTx/>
              <a:buChar char="-"/>
            </a:pPr>
            <a:endParaRPr lang="en-US" dirty="0" smtClean="0"/>
          </a:p>
          <a:p>
            <a:pPr marL="171450" indent="-171450">
              <a:buFontTx/>
              <a:buChar char="-"/>
            </a:pPr>
            <a:endParaRPr lang="en-US" dirty="0" smtClean="0"/>
          </a:p>
          <a:p>
            <a:pPr marL="171450" indent="-171450">
              <a:buFontTx/>
              <a:buChar char="-"/>
            </a:pPr>
            <a:endParaRPr lang="en-US" dirty="0"/>
          </a:p>
        </p:txBody>
      </p:sp>
      <p:sp>
        <p:nvSpPr>
          <p:cNvPr id="65" name="Text Placeholder 64"/>
          <p:cNvSpPr>
            <a:spLocks noGrp="1"/>
          </p:cNvSpPr>
          <p:nvPr>
            <p:ph type="body" sz="quarter" idx="24"/>
          </p:nvPr>
        </p:nvSpPr>
        <p:spPr>
          <a:xfrm rot="16200000">
            <a:off x="4904374" y="1018174"/>
            <a:ext cx="2569242" cy="880809"/>
          </a:xfrm>
        </p:spPr>
        <p:txBody>
          <a:bodyPr/>
          <a:lstStyle/>
          <a:p>
            <a:r>
              <a:rPr lang="en-US" dirty="0" smtClean="0"/>
              <a:t>Dr. ________________ , you are receiving this letter because CMS reported that you are  #______ in Sunshine Act payments for 2014, including funds received from ______________________________ and (possibly) other organizations </a:t>
            </a:r>
            <a:endParaRPr lang="en-US" dirty="0"/>
          </a:p>
        </p:txBody>
      </p:sp>
      <p:sp>
        <p:nvSpPr>
          <p:cNvPr id="30" name="Text Placeholder 29"/>
          <p:cNvSpPr>
            <a:spLocks noGrp="1"/>
          </p:cNvSpPr>
          <p:nvPr>
            <p:ph type="body" sz="quarter" idx="21"/>
          </p:nvPr>
        </p:nvSpPr>
        <p:spPr>
          <a:xfrm rot="16200000">
            <a:off x="3278347" y="6627654"/>
            <a:ext cx="1508125" cy="292418"/>
          </a:xfrm>
        </p:spPr>
        <p:txBody>
          <a:bodyPr/>
          <a:lstStyle/>
          <a:p>
            <a:r>
              <a:rPr lang="en-US" dirty="0" err="1" smtClean="0"/>
              <a:t>Primacea</a:t>
            </a:r>
            <a:r>
              <a:rPr lang="en-US" dirty="0" smtClean="0"/>
              <a:t> LLC</a:t>
            </a:r>
            <a:endParaRPr lang="en-US" dirty="0"/>
          </a:p>
        </p:txBody>
      </p:sp>
      <p:sp>
        <p:nvSpPr>
          <p:cNvPr id="31" name="Text Placeholder 30"/>
          <p:cNvSpPr>
            <a:spLocks noGrp="1"/>
          </p:cNvSpPr>
          <p:nvPr>
            <p:ph type="body" sz="quarter" idx="22"/>
          </p:nvPr>
        </p:nvSpPr>
        <p:spPr>
          <a:xfrm rot="16200000">
            <a:off x="3401886" y="6504115"/>
            <a:ext cx="1508125" cy="539496"/>
          </a:xfrm>
        </p:spPr>
        <p:txBody>
          <a:bodyPr/>
          <a:lstStyle/>
          <a:p>
            <a:r>
              <a:rPr lang="en-US" dirty="0"/>
              <a:t>www.primacea.com</a:t>
            </a:r>
          </a:p>
          <a:p>
            <a:endParaRPr lang="en-US" dirty="0" smtClean="0"/>
          </a:p>
          <a:p>
            <a:endParaRPr lang="en-US" sz="300" dirty="0" smtClean="0"/>
          </a:p>
          <a:p>
            <a:r>
              <a:rPr lang="en-US" dirty="0" smtClean="0"/>
              <a:t>Office Address:</a:t>
            </a:r>
          </a:p>
          <a:p>
            <a:r>
              <a:rPr lang="en-US" dirty="0" smtClean="0"/>
              <a:t>160 Federal Street, 21</a:t>
            </a:r>
            <a:r>
              <a:rPr lang="en-US" baseline="30000" dirty="0" smtClean="0"/>
              <a:t>st</a:t>
            </a:r>
            <a:r>
              <a:rPr lang="en-US" dirty="0" smtClean="0"/>
              <a:t> Floor, Boston MA </a:t>
            </a:r>
          </a:p>
          <a:p>
            <a:r>
              <a:rPr lang="en-US" dirty="0" smtClean="0"/>
              <a:t>Mailing Address:</a:t>
            </a:r>
          </a:p>
          <a:p>
            <a:r>
              <a:rPr lang="en-US" dirty="0" smtClean="0"/>
              <a:t>PO Box 324</a:t>
            </a:r>
          </a:p>
          <a:p>
            <a:r>
              <a:rPr lang="en-US" dirty="0" smtClean="0"/>
              <a:t>Winchester, MA 01890</a:t>
            </a:r>
          </a:p>
          <a:p>
            <a:endParaRPr lang="en-US" dirty="0"/>
          </a:p>
        </p:txBody>
      </p:sp>
      <p:pic>
        <p:nvPicPr>
          <p:cNvPr id="19" name="Picture 18" descr="C:\Documents and Settings\sladd\My Documents\Downloads\primacea_logo_final.png\primacea_logo_final.png"/>
          <p:cNvPicPr/>
          <p:nvPr/>
        </p:nvPicPr>
        <p:blipFill>
          <a:blip r:embed="rId3" cstate="print">
            <a:extLst>
              <a:ext uri="{28A0092B-C50C-407E-A947-70E740481C1C}">
                <a14:useLocalDpi xmlns:a14="http://schemas.microsoft.com/office/drawing/2010/main" val="0"/>
              </a:ext>
            </a:extLst>
          </a:blip>
          <a:srcRect/>
          <a:stretch>
            <a:fillRect/>
          </a:stretch>
        </p:blipFill>
        <p:spPr bwMode="auto">
          <a:xfrm rot="16200000">
            <a:off x="2504090" y="6200457"/>
            <a:ext cx="2286000" cy="400685"/>
          </a:xfrm>
          <a:prstGeom prst="rect">
            <a:avLst/>
          </a:prstGeom>
          <a:noFill/>
          <a:ln w="9525">
            <a:noFill/>
            <a:miter lim="800000"/>
            <a:headEnd/>
            <a:tailEnd/>
          </a:ln>
          <a:extLst>
            <a:ext uri="{FAA26D3D-D897-4be2-8F04-BA451C77F1D7}">
              <ma14:placeholderFlag xmlns="" xmlns:ma14="http://schemas.microsoft.com/office/mac/drawingml/2011/main"/>
            </a:ext>
          </a:extLst>
        </p:spPr>
      </p:pic>
      <p:sp>
        <p:nvSpPr>
          <p:cNvPr id="36" name="Text Placeholder 22"/>
          <p:cNvSpPr txBox="1">
            <a:spLocks/>
          </p:cNvSpPr>
          <p:nvPr/>
        </p:nvSpPr>
        <p:spPr>
          <a:xfrm>
            <a:off x="466725" y="457200"/>
            <a:ext cx="2200275" cy="457200"/>
          </a:xfrm>
          <a:prstGeom prst="rect">
            <a:avLst/>
          </a:prstGeom>
        </p:spPr>
        <p:txBody>
          <a:bodyPr vert="horz" lIns="0" tIns="0" rIns="0" bIns="0" rtlCol="0">
            <a:noAutofit/>
          </a:bodyPr>
          <a:lstStyle>
            <a:lvl1pPr marL="0" indent="0" algn="l" defTabSz="754380" rtl="0" eaLnBrk="1" latinLnBrk="0" hangingPunct="1">
              <a:lnSpc>
                <a:spcPct val="100000"/>
              </a:lnSpc>
              <a:spcBef>
                <a:spcPts val="0"/>
              </a:spcBef>
              <a:buFont typeface="Arial" panose="020B0604020202020204" pitchFamily="34" charset="0"/>
              <a:buNone/>
              <a:defRPr sz="1200" b="1" kern="1200" baseline="0">
                <a:solidFill>
                  <a:schemeClr val="tx1"/>
                </a:solidFill>
                <a:latin typeface="+mj-lt"/>
                <a:ea typeface="+mn-ea"/>
                <a:cs typeface="+mn-cs"/>
              </a:defRPr>
            </a:lvl1pPr>
            <a:lvl2pPr marL="0" indent="0" algn="l" defTabSz="754380" rtl="0" eaLnBrk="1" latinLnBrk="0" hangingPunct="1">
              <a:lnSpc>
                <a:spcPct val="100000"/>
              </a:lnSpc>
              <a:spcBef>
                <a:spcPts val="1000"/>
              </a:spcBef>
              <a:buFont typeface="Arial" panose="020B0604020202020204" pitchFamily="34" charset="0"/>
              <a:buNone/>
              <a:defRPr sz="1000" kern="1200">
                <a:solidFill>
                  <a:schemeClr val="tx1"/>
                </a:solidFill>
                <a:latin typeface="+mn-lt"/>
                <a:ea typeface="+mn-ea"/>
                <a:cs typeface="+mn-cs"/>
              </a:defRPr>
            </a:lvl2pPr>
            <a:lvl3pPr marL="0" indent="0" algn="l" defTabSz="754380" rtl="0" eaLnBrk="1" latinLnBrk="0" hangingPunct="1">
              <a:lnSpc>
                <a:spcPct val="100000"/>
              </a:lnSpc>
              <a:spcBef>
                <a:spcPts val="1000"/>
              </a:spcBef>
              <a:buFont typeface="Arial" panose="020B0604020202020204" pitchFamily="34" charset="0"/>
              <a:buNone/>
              <a:defRPr sz="1000" kern="1200">
                <a:solidFill>
                  <a:schemeClr val="tx1"/>
                </a:solidFill>
                <a:latin typeface="+mn-lt"/>
                <a:ea typeface="+mn-ea"/>
                <a:cs typeface="+mn-cs"/>
              </a:defRPr>
            </a:lvl3pPr>
            <a:lvl4pPr marL="0" indent="0" algn="l" defTabSz="754380" rtl="0" eaLnBrk="1" latinLnBrk="0" hangingPunct="1">
              <a:lnSpc>
                <a:spcPct val="100000"/>
              </a:lnSpc>
              <a:spcBef>
                <a:spcPts val="1000"/>
              </a:spcBef>
              <a:buFont typeface="Arial" panose="020B0604020202020204" pitchFamily="34" charset="0"/>
              <a:buNone/>
              <a:defRPr sz="1000" kern="1200">
                <a:solidFill>
                  <a:schemeClr val="tx1"/>
                </a:solidFill>
                <a:latin typeface="+mn-lt"/>
                <a:ea typeface="+mn-ea"/>
                <a:cs typeface="+mn-cs"/>
              </a:defRPr>
            </a:lvl4pPr>
            <a:lvl5pPr marL="0" indent="0" algn="l" defTabSz="754380" rtl="0" eaLnBrk="1" latinLnBrk="0" hangingPunct="1">
              <a:lnSpc>
                <a:spcPct val="100000"/>
              </a:lnSpc>
              <a:spcBef>
                <a:spcPts val="1000"/>
              </a:spcBef>
              <a:buFont typeface="Arial" panose="020B0604020202020204" pitchFamily="34" charset="0"/>
              <a:buNone/>
              <a:defRPr sz="1000" kern="1200">
                <a:solidFill>
                  <a:schemeClr val="tx1"/>
                </a:solidFill>
                <a:latin typeface="+mn-lt"/>
                <a:ea typeface="+mn-ea"/>
                <a:cs typeface="+mn-cs"/>
              </a:defRPr>
            </a:lvl5pPr>
            <a:lvl6pPr marL="2074545" indent="-188595" algn="l" defTabSz="754380" rtl="0" eaLnBrk="1" latinLnBrk="0" hangingPunct="1">
              <a:lnSpc>
                <a:spcPct val="90000"/>
              </a:lnSpc>
              <a:spcBef>
                <a:spcPct val="30000"/>
              </a:spcBef>
              <a:buFont typeface="Arial" panose="020B0604020202020204" pitchFamily="34" charset="0"/>
              <a:buChar char="•"/>
              <a:defRPr sz="1485" kern="1200">
                <a:solidFill>
                  <a:schemeClr val="tx1"/>
                </a:solidFill>
                <a:latin typeface="+mn-lt"/>
                <a:ea typeface="+mn-ea"/>
                <a:cs typeface="+mn-cs"/>
              </a:defRPr>
            </a:lvl6pPr>
            <a:lvl7pPr marL="2451735" indent="-188595" algn="l" defTabSz="754380" rtl="0" eaLnBrk="1" latinLnBrk="0" hangingPunct="1">
              <a:lnSpc>
                <a:spcPct val="90000"/>
              </a:lnSpc>
              <a:spcBef>
                <a:spcPct val="30000"/>
              </a:spcBef>
              <a:buFont typeface="Arial" panose="020B0604020202020204" pitchFamily="34" charset="0"/>
              <a:buChar char="•"/>
              <a:defRPr sz="1485" kern="1200">
                <a:solidFill>
                  <a:schemeClr val="tx1"/>
                </a:solidFill>
                <a:latin typeface="+mn-lt"/>
                <a:ea typeface="+mn-ea"/>
                <a:cs typeface="+mn-cs"/>
              </a:defRPr>
            </a:lvl7pPr>
            <a:lvl8pPr marL="2828925" indent="-188595" algn="l" defTabSz="754380" rtl="0" eaLnBrk="1" latinLnBrk="0" hangingPunct="1">
              <a:lnSpc>
                <a:spcPct val="90000"/>
              </a:lnSpc>
              <a:spcBef>
                <a:spcPct val="30000"/>
              </a:spcBef>
              <a:buFont typeface="Arial" panose="020B0604020202020204" pitchFamily="34" charset="0"/>
              <a:buChar char="•"/>
              <a:defRPr sz="1485" kern="1200">
                <a:solidFill>
                  <a:schemeClr val="tx1"/>
                </a:solidFill>
                <a:latin typeface="+mn-lt"/>
                <a:ea typeface="+mn-ea"/>
                <a:cs typeface="+mn-cs"/>
              </a:defRPr>
            </a:lvl8pPr>
            <a:lvl9pPr marL="3206115" indent="-188595" algn="l" defTabSz="754380" rtl="0" eaLnBrk="1" latinLnBrk="0" hangingPunct="1">
              <a:lnSpc>
                <a:spcPct val="90000"/>
              </a:lnSpc>
              <a:spcBef>
                <a:spcPct val="30000"/>
              </a:spcBef>
              <a:buFont typeface="Arial" panose="020B0604020202020204" pitchFamily="34" charset="0"/>
              <a:buChar char="•"/>
              <a:defRPr sz="1485" kern="1200">
                <a:solidFill>
                  <a:schemeClr val="tx1"/>
                </a:solidFill>
                <a:latin typeface="+mn-lt"/>
                <a:ea typeface="+mn-ea"/>
                <a:cs typeface="+mn-cs"/>
              </a:defRPr>
            </a:lvl9pPr>
          </a:lstStyle>
          <a:p>
            <a:r>
              <a:rPr lang="en-US" sz="1500" u="sng" dirty="0" smtClean="0">
                <a:solidFill>
                  <a:schemeClr val="accent2">
                    <a:lumMod val="75000"/>
                  </a:schemeClr>
                </a:solidFill>
              </a:rPr>
              <a:t>Paying for our Service</a:t>
            </a:r>
          </a:p>
          <a:p>
            <a:r>
              <a:rPr lang="en-US" dirty="0" err="1" smtClean="0"/>
              <a:t>Primacea</a:t>
            </a:r>
            <a:r>
              <a:rPr lang="en-US" dirty="0" smtClean="0"/>
              <a:t> clients pay the following charges:</a:t>
            </a:r>
          </a:p>
          <a:p>
            <a:r>
              <a:rPr lang="en-US" dirty="0" smtClean="0"/>
              <a:t>Annual fee: $500</a:t>
            </a:r>
          </a:p>
          <a:p>
            <a:r>
              <a:rPr lang="en-US" dirty="0" smtClean="0"/>
              <a:t>Contract-Based Fee:</a:t>
            </a:r>
          </a:p>
          <a:p>
            <a:pPr marL="171450" indent="-171450">
              <a:buFont typeface="Arial"/>
              <a:buChar char="•"/>
            </a:pPr>
            <a:r>
              <a:rPr lang="en-US" dirty="0" smtClean="0"/>
              <a:t>First $20,000 </a:t>
            </a:r>
            <a:r>
              <a:rPr lang="en-US" dirty="0"/>
              <a:t>Per </a:t>
            </a:r>
            <a:r>
              <a:rPr lang="en-US" dirty="0" smtClean="0"/>
              <a:t>Contract: 10%</a:t>
            </a:r>
          </a:p>
          <a:p>
            <a:pPr marL="171450" indent="-171450">
              <a:buFont typeface="Arial"/>
              <a:buChar char="•"/>
            </a:pPr>
            <a:r>
              <a:rPr lang="en-US" dirty="0" smtClean="0"/>
              <a:t>Next $30,000: 5%</a:t>
            </a:r>
          </a:p>
          <a:p>
            <a:pPr marL="171450" indent="-171450">
              <a:buFont typeface="Arial"/>
              <a:buChar char="•"/>
            </a:pPr>
            <a:r>
              <a:rPr lang="en-US" dirty="0" smtClean="0"/>
              <a:t>Over $50,000: 2%</a:t>
            </a:r>
          </a:p>
          <a:p>
            <a:endParaRPr lang="en-US" dirty="0" smtClean="0"/>
          </a:p>
          <a:p>
            <a:r>
              <a:rPr lang="en-US" dirty="0" smtClean="0"/>
              <a:t>Our Fee includes: </a:t>
            </a:r>
          </a:p>
          <a:p>
            <a:r>
              <a:rPr lang="en-US" dirty="0" smtClean="0"/>
              <a:t>- Contract negotiation (review/negotiation of each contract, timely renewals)</a:t>
            </a:r>
          </a:p>
          <a:p>
            <a:r>
              <a:rPr lang="en-US" dirty="0" smtClean="0"/>
              <a:t>- Fair-Market-Value Assessments</a:t>
            </a:r>
          </a:p>
          <a:p>
            <a:r>
              <a:rPr lang="en-US" dirty="0" smtClean="0"/>
              <a:t>- Use of our iPhone app/web portal (invoicing, payment processing, report generator for tax and compliance filings)</a:t>
            </a:r>
          </a:p>
          <a:p>
            <a:r>
              <a:rPr lang="en-US" dirty="0" smtClean="0"/>
              <a:t>- Open Payments/Sunshine Act payment review and dispute</a:t>
            </a:r>
          </a:p>
          <a:p>
            <a:pPr marL="171450" indent="-171450">
              <a:buFontTx/>
              <a:buChar char="-"/>
            </a:pPr>
            <a:endParaRPr lang="en-US" dirty="0"/>
          </a:p>
          <a:p>
            <a:r>
              <a:rPr lang="en-US" sz="1500" u="sng" dirty="0" smtClean="0">
                <a:solidFill>
                  <a:schemeClr val="accent2">
                    <a:lumMod val="75000"/>
                  </a:schemeClr>
                </a:solidFill>
              </a:rPr>
              <a:t>Our Leadership Team</a:t>
            </a:r>
            <a:endParaRPr lang="en-US" sz="1500" dirty="0" smtClean="0">
              <a:solidFill>
                <a:schemeClr val="accent2">
                  <a:lumMod val="75000"/>
                </a:schemeClr>
              </a:solidFill>
            </a:endParaRPr>
          </a:p>
          <a:p>
            <a:endParaRPr lang="en-US" dirty="0" smtClean="0"/>
          </a:p>
          <a:p>
            <a:endParaRPr lang="en-US" dirty="0"/>
          </a:p>
        </p:txBody>
      </p:sp>
      <p:sp>
        <p:nvSpPr>
          <p:cNvPr id="32" name="Text Placeholder 31"/>
          <p:cNvSpPr>
            <a:spLocks noGrp="1"/>
          </p:cNvSpPr>
          <p:nvPr>
            <p:ph type="body" sz="quarter" idx="4294967295"/>
          </p:nvPr>
        </p:nvSpPr>
        <p:spPr>
          <a:xfrm>
            <a:off x="7239000" y="4114800"/>
            <a:ext cx="2302192" cy="3352800"/>
          </a:xfrm>
          <a:solidFill>
            <a:schemeClr val="accent2">
              <a:lumMod val="20000"/>
              <a:lumOff val="80000"/>
            </a:schemeClr>
          </a:solidFill>
        </p:spPr>
        <p:txBody>
          <a:bodyPr>
            <a:normAutofit lnSpcReduction="10000"/>
          </a:bodyPr>
          <a:lstStyle/>
          <a:p>
            <a:pPr marL="0" indent="0">
              <a:buNone/>
            </a:pPr>
            <a:r>
              <a:rPr lang="en-US" sz="1200" dirty="0" smtClean="0">
                <a:solidFill>
                  <a:schemeClr val="tx1"/>
                </a:solidFill>
              </a:rPr>
              <a:t>Two Quotes from </a:t>
            </a:r>
            <a:r>
              <a:rPr lang="en-US" sz="1200" dirty="0" err="1" smtClean="0">
                <a:solidFill>
                  <a:schemeClr val="tx1"/>
                </a:solidFill>
              </a:rPr>
              <a:t>Primacea</a:t>
            </a:r>
            <a:r>
              <a:rPr lang="en-US" sz="1200" dirty="0" smtClean="0">
                <a:solidFill>
                  <a:schemeClr val="tx1"/>
                </a:solidFill>
              </a:rPr>
              <a:t> clients:</a:t>
            </a:r>
          </a:p>
          <a:p>
            <a:endParaRPr lang="en-US" sz="600" dirty="0">
              <a:solidFill>
                <a:schemeClr val="tx1"/>
              </a:solidFill>
            </a:endParaRPr>
          </a:p>
          <a:p>
            <a:pPr marL="0" indent="0">
              <a:buNone/>
            </a:pPr>
            <a:r>
              <a:rPr lang="en-US" sz="1100" dirty="0" smtClean="0">
                <a:solidFill>
                  <a:schemeClr val="tx1"/>
                </a:solidFill>
              </a:rPr>
              <a:t>“</a:t>
            </a:r>
            <a:r>
              <a:rPr lang="en-US" sz="1100" dirty="0">
                <a:solidFill>
                  <a:schemeClr val="tx1"/>
                </a:solidFill>
              </a:rPr>
              <a:t>My professional success has led to international recognition, and with this has come numerous opportunities with industry partners to represent MGH and Harvard Medical School, while bettering the care patients receive worldwide. However, I am a physician — not a regulatory expert, and not a lawyer. The process of working with industry to achieve these goals has become much more complicated from a regulatory and legal point of view. Negotiating contracts, maintaining regulatory compliance and ensuring I meet hospital expectations is next to impossible without support. This is where </a:t>
            </a:r>
            <a:r>
              <a:rPr lang="en-US" sz="1100" dirty="0" err="1">
                <a:solidFill>
                  <a:schemeClr val="tx1"/>
                </a:solidFill>
              </a:rPr>
              <a:t>Primacea</a:t>
            </a:r>
            <a:r>
              <a:rPr lang="en-US" sz="1100" dirty="0">
                <a:solidFill>
                  <a:schemeClr val="tx1"/>
                </a:solidFill>
              </a:rPr>
              <a:t> has really delivered</a:t>
            </a:r>
            <a:r>
              <a:rPr lang="en-US" sz="1100" dirty="0" smtClean="0">
                <a:solidFill>
                  <a:schemeClr val="tx1"/>
                </a:solidFill>
              </a:rPr>
              <a:t>.”</a:t>
            </a:r>
          </a:p>
          <a:p>
            <a:endParaRPr lang="en-US" sz="600" dirty="0">
              <a:solidFill>
                <a:schemeClr val="tx1"/>
              </a:solidFill>
            </a:endParaRPr>
          </a:p>
          <a:p>
            <a:pPr marL="0" indent="0">
              <a:buNone/>
            </a:pPr>
            <a:r>
              <a:rPr lang="en-US" sz="1100" dirty="0" smtClean="0">
                <a:solidFill>
                  <a:schemeClr val="tx1"/>
                </a:solidFill>
              </a:rPr>
              <a:t>”</a:t>
            </a:r>
            <a:r>
              <a:rPr lang="en-US" sz="1100" dirty="0" smtClean="0">
                <a:solidFill>
                  <a:schemeClr val="tx1"/>
                </a:solidFill>
              </a:rPr>
              <a:t>I </a:t>
            </a:r>
            <a:r>
              <a:rPr lang="en-US" sz="1100" dirty="0">
                <a:solidFill>
                  <a:schemeClr val="tx1"/>
                </a:solidFill>
              </a:rPr>
              <a:t>don’t think I could go back to the previous </a:t>
            </a:r>
            <a:r>
              <a:rPr lang="en-US" sz="1100" dirty="0" smtClean="0">
                <a:solidFill>
                  <a:schemeClr val="tx1"/>
                </a:solidFill>
              </a:rPr>
              <a:t>way”</a:t>
            </a:r>
          </a:p>
          <a:p>
            <a:endParaRPr lang="en-US" sz="1100" dirty="0"/>
          </a:p>
          <a:p>
            <a:endParaRPr lang="en-US" sz="1100" dirty="0"/>
          </a:p>
        </p:txBody>
      </p:sp>
      <p:pic>
        <p:nvPicPr>
          <p:cNvPr id="41" name="Picture 40" descr="C:\Documents and Settings\sladd\My Documents\Downloads\primacea_logo_final.png\primacea_logo_final.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39000" y="304800"/>
            <a:ext cx="2286000" cy="400685"/>
          </a:xfrm>
          <a:prstGeom prst="rect">
            <a:avLst/>
          </a:prstGeom>
          <a:noFill/>
          <a:ln w="9525">
            <a:noFill/>
            <a:miter lim="800000"/>
            <a:headEnd/>
            <a:tailEnd/>
          </a:ln>
          <a:extLst>
            <a:ext uri="{FAA26D3D-D897-4be2-8F04-BA451C77F1D7}">
              <ma14:placeholderFlag xmlns="" xmlns:ma14="http://schemas.microsoft.com/office/mac/drawingml/2011/main"/>
            </a:ext>
          </a:extLst>
        </p:spPr>
      </p:pic>
      <p:pic>
        <p:nvPicPr>
          <p:cNvPr id="20" name="Picture 19" descr="Jaff 2517x2372.jpg"/>
          <p:cNvPicPr>
            <a:picLocks noChangeAspect="1"/>
          </p:cNvPicPr>
          <p:nvPr/>
        </p:nvPicPr>
        <p:blipFill rotWithShape="1">
          <a:blip r:embed="rId4" cstate="print">
            <a:extLst>
              <a:ext uri="{28A0092B-C50C-407E-A947-70E740481C1C}">
                <a14:useLocalDpi xmlns:a14="http://schemas.microsoft.com/office/drawing/2010/main" val="0"/>
              </a:ext>
            </a:extLst>
          </a:blip>
          <a:srcRect l="20169" t="4883" r="12142" b="49973"/>
          <a:stretch/>
        </p:blipFill>
        <p:spPr>
          <a:xfrm>
            <a:off x="457200" y="6400800"/>
            <a:ext cx="615697" cy="616993"/>
          </a:xfrm>
          <a:prstGeom prst="rect">
            <a:avLst/>
          </a:prstGeom>
        </p:spPr>
      </p:pic>
      <p:sp>
        <p:nvSpPr>
          <p:cNvPr id="21" name="Text Placeholder 31"/>
          <p:cNvSpPr txBox="1">
            <a:spLocks/>
          </p:cNvSpPr>
          <p:nvPr/>
        </p:nvSpPr>
        <p:spPr>
          <a:xfrm>
            <a:off x="1219200" y="4724400"/>
            <a:ext cx="1676400" cy="2441512"/>
          </a:xfrm>
          <a:prstGeom prst="rect">
            <a:avLst/>
          </a:prstGeom>
        </p:spPr>
        <p:txBody>
          <a:bodyPr vert="horz" lIns="0" tIns="0" rIns="0" bIns="0" rtlCol="0">
            <a:noAutofit/>
          </a:bodyPr>
          <a:lstStyle>
            <a:lvl1pPr marL="0" indent="0" algn="l" defTabSz="754380" rtl="0" eaLnBrk="1" latinLnBrk="0" hangingPunct="1">
              <a:lnSpc>
                <a:spcPct val="100000"/>
              </a:lnSpc>
              <a:spcBef>
                <a:spcPts val="0"/>
              </a:spcBef>
              <a:buFont typeface="Arial" panose="020B0604020202020204" pitchFamily="34" charset="0"/>
              <a:buNone/>
              <a:defRPr sz="1300" b="0" i="1" kern="1200" baseline="0">
                <a:solidFill>
                  <a:schemeClr val="bg1"/>
                </a:solidFill>
                <a:latin typeface="+mn-lt"/>
                <a:ea typeface="+mn-ea"/>
                <a:cs typeface="+mn-cs"/>
              </a:defRPr>
            </a:lvl1pPr>
            <a:lvl2pPr marL="0" indent="0" algn="l" defTabSz="754380" rtl="0" eaLnBrk="1" latinLnBrk="0" hangingPunct="1">
              <a:lnSpc>
                <a:spcPct val="100000"/>
              </a:lnSpc>
              <a:spcBef>
                <a:spcPts val="1000"/>
              </a:spcBef>
              <a:buFont typeface="Arial" panose="020B0604020202020204" pitchFamily="34" charset="0"/>
              <a:buNone/>
              <a:defRPr sz="1000" kern="1200">
                <a:solidFill>
                  <a:schemeClr val="tx1"/>
                </a:solidFill>
                <a:latin typeface="+mn-lt"/>
                <a:ea typeface="+mn-ea"/>
                <a:cs typeface="+mn-cs"/>
              </a:defRPr>
            </a:lvl2pPr>
            <a:lvl3pPr marL="0" indent="0" algn="l" defTabSz="754380" rtl="0" eaLnBrk="1" latinLnBrk="0" hangingPunct="1">
              <a:lnSpc>
                <a:spcPct val="100000"/>
              </a:lnSpc>
              <a:spcBef>
                <a:spcPts val="1000"/>
              </a:spcBef>
              <a:buFont typeface="Arial" panose="020B0604020202020204" pitchFamily="34" charset="0"/>
              <a:buNone/>
              <a:defRPr sz="1000" kern="1200">
                <a:solidFill>
                  <a:schemeClr val="tx1"/>
                </a:solidFill>
                <a:latin typeface="+mn-lt"/>
                <a:ea typeface="+mn-ea"/>
                <a:cs typeface="+mn-cs"/>
              </a:defRPr>
            </a:lvl3pPr>
            <a:lvl4pPr marL="0" indent="0" algn="l" defTabSz="754380" rtl="0" eaLnBrk="1" latinLnBrk="0" hangingPunct="1">
              <a:lnSpc>
                <a:spcPct val="100000"/>
              </a:lnSpc>
              <a:spcBef>
                <a:spcPts val="1000"/>
              </a:spcBef>
              <a:buFont typeface="Arial" panose="020B0604020202020204" pitchFamily="34" charset="0"/>
              <a:buNone/>
              <a:defRPr sz="1000" kern="1200">
                <a:solidFill>
                  <a:schemeClr val="tx1"/>
                </a:solidFill>
                <a:latin typeface="+mn-lt"/>
                <a:ea typeface="+mn-ea"/>
                <a:cs typeface="+mn-cs"/>
              </a:defRPr>
            </a:lvl4pPr>
            <a:lvl5pPr marL="0" indent="0" algn="l" defTabSz="754380" rtl="0" eaLnBrk="1" latinLnBrk="0" hangingPunct="1">
              <a:lnSpc>
                <a:spcPct val="100000"/>
              </a:lnSpc>
              <a:spcBef>
                <a:spcPts val="1000"/>
              </a:spcBef>
              <a:buFont typeface="Arial" panose="020B0604020202020204" pitchFamily="34" charset="0"/>
              <a:buNone/>
              <a:defRPr sz="1000" kern="1200">
                <a:solidFill>
                  <a:schemeClr val="tx1"/>
                </a:solidFill>
                <a:latin typeface="+mn-lt"/>
                <a:ea typeface="+mn-ea"/>
                <a:cs typeface="+mn-cs"/>
              </a:defRPr>
            </a:lvl5pPr>
            <a:lvl6pPr marL="2074545" indent="-188595" algn="l" defTabSz="754380" rtl="0" eaLnBrk="1" latinLnBrk="0" hangingPunct="1">
              <a:lnSpc>
                <a:spcPct val="90000"/>
              </a:lnSpc>
              <a:spcBef>
                <a:spcPct val="30000"/>
              </a:spcBef>
              <a:buFont typeface="Arial" panose="020B0604020202020204" pitchFamily="34" charset="0"/>
              <a:buChar char="•"/>
              <a:defRPr sz="1485" kern="1200">
                <a:solidFill>
                  <a:schemeClr val="tx1"/>
                </a:solidFill>
                <a:latin typeface="+mn-lt"/>
                <a:ea typeface="+mn-ea"/>
                <a:cs typeface="+mn-cs"/>
              </a:defRPr>
            </a:lvl6pPr>
            <a:lvl7pPr marL="2451735" indent="-188595" algn="l" defTabSz="754380" rtl="0" eaLnBrk="1" latinLnBrk="0" hangingPunct="1">
              <a:lnSpc>
                <a:spcPct val="90000"/>
              </a:lnSpc>
              <a:spcBef>
                <a:spcPct val="30000"/>
              </a:spcBef>
              <a:buFont typeface="Arial" panose="020B0604020202020204" pitchFamily="34" charset="0"/>
              <a:buChar char="•"/>
              <a:defRPr sz="1485" kern="1200">
                <a:solidFill>
                  <a:schemeClr val="tx1"/>
                </a:solidFill>
                <a:latin typeface="+mn-lt"/>
                <a:ea typeface="+mn-ea"/>
                <a:cs typeface="+mn-cs"/>
              </a:defRPr>
            </a:lvl7pPr>
            <a:lvl8pPr marL="2828925" indent="-188595" algn="l" defTabSz="754380" rtl="0" eaLnBrk="1" latinLnBrk="0" hangingPunct="1">
              <a:lnSpc>
                <a:spcPct val="90000"/>
              </a:lnSpc>
              <a:spcBef>
                <a:spcPct val="30000"/>
              </a:spcBef>
              <a:buFont typeface="Arial" panose="020B0604020202020204" pitchFamily="34" charset="0"/>
              <a:buChar char="•"/>
              <a:defRPr sz="1485" kern="1200">
                <a:solidFill>
                  <a:schemeClr val="tx1"/>
                </a:solidFill>
                <a:latin typeface="+mn-lt"/>
                <a:ea typeface="+mn-ea"/>
                <a:cs typeface="+mn-cs"/>
              </a:defRPr>
            </a:lvl8pPr>
            <a:lvl9pPr marL="3206115" indent="-188595" algn="l" defTabSz="754380" rtl="0" eaLnBrk="1" latinLnBrk="0" hangingPunct="1">
              <a:lnSpc>
                <a:spcPct val="90000"/>
              </a:lnSpc>
              <a:spcBef>
                <a:spcPct val="30000"/>
              </a:spcBef>
              <a:buFont typeface="Arial" panose="020B0604020202020204" pitchFamily="34" charset="0"/>
              <a:buChar char="•"/>
              <a:defRPr sz="1485" kern="1200">
                <a:solidFill>
                  <a:schemeClr val="tx1"/>
                </a:solidFill>
                <a:latin typeface="+mn-lt"/>
                <a:ea typeface="+mn-ea"/>
                <a:cs typeface="+mn-cs"/>
              </a:defRPr>
            </a:lvl9pPr>
          </a:lstStyle>
          <a:p>
            <a:r>
              <a:rPr lang="en-US" sz="900" dirty="0" smtClean="0">
                <a:solidFill>
                  <a:schemeClr val="tx1"/>
                </a:solidFill>
              </a:rPr>
              <a:t>Steve </a:t>
            </a:r>
            <a:r>
              <a:rPr lang="en-US" sz="900" dirty="0" err="1" smtClean="0">
                <a:solidFill>
                  <a:schemeClr val="tx1"/>
                </a:solidFill>
              </a:rPr>
              <a:t>Cagnetta</a:t>
            </a:r>
            <a:endParaRPr lang="en-US" sz="900" dirty="0" smtClean="0">
              <a:solidFill>
                <a:schemeClr val="tx1"/>
              </a:solidFill>
            </a:endParaRPr>
          </a:p>
          <a:p>
            <a:r>
              <a:rPr lang="en-US" sz="900" dirty="0" smtClean="0">
                <a:solidFill>
                  <a:schemeClr val="tx1"/>
                </a:solidFill>
              </a:rPr>
              <a:t>A practicing </a:t>
            </a:r>
            <a:r>
              <a:rPr lang="en-US" sz="900" dirty="0">
                <a:solidFill>
                  <a:schemeClr val="tx1"/>
                </a:solidFill>
              </a:rPr>
              <a:t>attorney for nearly 20 </a:t>
            </a:r>
            <a:r>
              <a:rPr lang="en-US" sz="900" dirty="0" smtClean="0">
                <a:solidFill>
                  <a:schemeClr val="tx1"/>
                </a:solidFill>
              </a:rPr>
              <a:t>years, Steve has negotiated hundreds of contracts between physicians and industry.</a:t>
            </a:r>
          </a:p>
          <a:p>
            <a:endParaRPr lang="en-US" sz="900" dirty="0" smtClean="0">
              <a:solidFill>
                <a:schemeClr val="tx1"/>
              </a:solidFill>
            </a:endParaRPr>
          </a:p>
          <a:p>
            <a:r>
              <a:rPr lang="en-US" sz="900" dirty="0" smtClean="0">
                <a:solidFill>
                  <a:schemeClr val="tx1"/>
                </a:solidFill>
              </a:rPr>
              <a:t>Tom Cronin</a:t>
            </a:r>
          </a:p>
          <a:p>
            <a:r>
              <a:rPr lang="en-US" sz="900" dirty="0" smtClean="0">
                <a:solidFill>
                  <a:schemeClr val="tx1"/>
                </a:solidFill>
              </a:rPr>
              <a:t>An MIT-trained entrepreneur that grew a healthcare services firm to $70 million in revenue before its sale to a public company</a:t>
            </a:r>
          </a:p>
          <a:p>
            <a:endParaRPr lang="en-US" sz="900" dirty="0">
              <a:solidFill>
                <a:schemeClr val="tx1"/>
              </a:solidFill>
            </a:endParaRPr>
          </a:p>
          <a:p>
            <a:r>
              <a:rPr lang="en-US" sz="900" dirty="0" smtClean="0">
                <a:solidFill>
                  <a:schemeClr val="tx1"/>
                </a:solidFill>
              </a:rPr>
              <a:t>Dr. Michael </a:t>
            </a:r>
            <a:r>
              <a:rPr lang="en-US" sz="900" dirty="0" err="1" smtClean="0">
                <a:solidFill>
                  <a:schemeClr val="tx1"/>
                </a:solidFill>
              </a:rPr>
              <a:t>Jaff</a:t>
            </a:r>
            <a:r>
              <a:rPr lang="en-US" sz="900" dirty="0" smtClean="0">
                <a:solidFill>
                  <a:schemeClr val="tx1"/>
                </a:solidFill>
              </a:rPr>
              <a:t> </a:t>
            </a:r>
          </a:p>
          <a:p>
            <a:r>
              <a:rPr lang="en-US" sz="900" dirty="0" smtClean="0">
                <a:solidFill>
                  <a:schemeClr val="tx1"/>
                </a:solidFill>
              </a:rPr>
              <a:t>Medical Director, Mass General Vascular Center. Dr</a:t>
            </a:r>
            <a:r>
              <a:rPr lang="en-US" sz="900" dirty="0">
                <a:solidFill>
                  <a:schemeClr val="tx1"/>
                </a:solidFill>
              </a:rPr>
              <a:t>. </a:t>
            </a:r>
            <a:r>
              <a:rPr lang="en-US" sz="900" dirty="0" err="1">
                <a:solidFill>
                  <a:schemeClr val="tx1"/>
                </a:solidFill>
              </a:rPr>
              <a:t>Jaff</a:t>
            </a:r>
            <a:r>
              <a:rPr lang="en-US" sz="900" dirty="0">
                <a:solidFill>
                  <a:schemeClr val="tx1"/>
                </a:solidFill>
              </a:rPr>
              <a:t> believes physician-industry collaborations have been critical to the advancement of patient care. He is an active clinical consultant in all aspects of vascular </a:t>
            </a:r>
            <a:r>
              <a:rPr lang="en-US" sz="900" dirty="0" smtClean="0">
                <a:solidFill>
                  <a:schemeClr val="tx1"/>
                </a:solidFill>
              </a:rPr>
              <a:t>medicine</a:t>
            </a:r>
          </a:p>
        </p:txBody>
      </p:sp>
      <p:pic>
        <p:nvPicPr>
          <p:cNvPr id="22" name="Picture 2" descr="https://photos-3.dropbox.com/t/2/AADR4z8pt1uokggZDnDcbojm-ZOBv54wHyKMYPg0zIslVQ/12/499159622/jpeg/32x32/3/1461286800/0/2/Steve%202006-09%20-%20III_edited.jpg/ENmeyoYEGCUgAigC/WiWQ4hRz2svCT7DciYiEPMtUMhXitNPpV7ppMISg6Cw?size_mode=5&amp;size=32x32"/>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t="13334" b="18722"/>
          <a:stretch/>
        </p:blipFill>
        <p:spPr bwMode="auto">
          <a:xfrm>
            <a:off x="457200" y="4800600"/>
            <a:ext cx="642544" cy="582097"/>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24"/>
          <p:cNvPicPr>
            <a:picLocks/>
          </p:cNvPicPr>
          <p:nvPr/>
        </p:nvPicPr>
        <p:blipFill rotWithShape="1">
          <a:blip r:embed="rId6" cstate="print">
            <a:extLst>
              <a:ext uri="{28A0092B-C50C-407E-A947-70E740481C1C}">
                <a14:useLocalDpi xmlns:a14="http://schemas.microsoft.com/office/drawing/2010/main" val="0"/>
              </a:ext>
            </a:extLst>
          </a:blip>
          <a:srcRect l="-2164" r="4246" b="25215"/>
          <a:stretch/>
        </p:blipFill>
        <p:spPr>
          <a:xfrm>
            <a:off x="439878" y="5562600"/>
            <a:ext cx="633019" cy="609600"/>
          </a:xfrm>
          <a:prstGeom prst="rect">
            <a:avLst/>
          </a:prstGeom>
        </p:spPr>
      </p:pic>
    </p:spTree>
    <p:extLst>
      <p:ext uri="{BB962C8B-B14F-4D97-AF65-F5344CB8AC3E}">
        <p14:creationId xmlns:p14="http://schemas.microsoft.com/office/powerpoint/2010/main" val="26712537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a:xfrm>
            <a:off x="3739339" y="6304916"/>
            <a:ext cx="2667002" cy="1391284"/>
          </a:xfrm>
          <a:prstGeom prst="rect">
            <a:avLst/>
          </a:prstGeom>
          <a:solidFill>
            <a:schemeClr val="accent1">
              <a:lumMod val="20000"/>
              <a:lumOff val="80000"/>
              <a:alpha val="6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3684312" y="2586052"/>
            <a:ext cx="2667002" cy="1604948"/>
          </a:xfrm>
          <a:prstGeom prst="rect">
            <a:avLst/>
          </a:prstGeom>
          <a:solidFill>
            <a:schemeClr val="accent1">
              <a:lumMod val="20000"/>
              <a:lumOff val="80000"/>
              <a:alpha val="6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438954" y="6477000"/>
            <a:ext cx="2532846" cy="1133076"/>
          </a:xfrm>
          <a:prstGeom prst="rect">
            <a:avLst/>
          </a:prstGeom>
          <a:solidFill>
            <a:schemeClr val="accent1">
              <a:lumMod val="20000"/>
              <a:lumOff val="80000"/>
              <a:alpha val="6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p:nvSpPr>
        <p:spPr>
          <a:xfrm>
            <a:off x="401423" y="2628900"/>
            <a:ext cx="2570377" cy="990600"/>
          </a:xfrm>
          <a:prstGeom prst="rect">
            <a:avLst/>
          </a:prstGeom>
          <a:solidFill>
            <a:schemeClr val="accent1">
              <a:lumMod val="20000"/>
              <a:lumOff val="80000"/>
              <a:alpha val="6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 Placeholder 6"/>
          <p:cNvSpPr>
            <a:spLocks noGrp="1"/>
          </p:cNvSpPr>
          <p:nvPr>
            <p:ph type="body" sz="quarter" idx="16"/>
          </p:nvPr>
        </p:nvSpPr>
        <p:spPr>
          <a:xfrm>
            <a:off x="457198" y="271448"/>
            <a:ext cx="2590802" cy="414352"/>
          </a:xfrm>
        </p:spPr>
        <p:txBody>
          <a:bodyPr/>
          <a:lstStyle/>
          <a:p>
            <a:pPr algn="ctr"/>
            <a:r>
              <a:rPr lang="en-US" u="sng" dirty="0" err="1" smtClean="0"/>
              <a:t>Primacea</a:t>
            </a:r>
            <a:r>
              <a:rPr lang="en-US" u="sng" dirty="0"/>
              <a:t> </a:t>
            </a:r>
            <a:r>
              <a:rPr lang="en-US" u="sng" dirty="0" smtClean="0"/>
              <a:t>Makes Life Easier for KOL’s By: </a:t>
            </a:r>
            <a:endParaRPr lang="en-US" dirty="0"/>
          </a:p>
          <a:p>
            <a:endParaRPr lang="en-US" dirty="0"/>
          </a:p>
        </p:txBody>
      </p:sp>
      <p:sp>
        <p:nvSpPr>
          <p:cNvPr id="4" name="Text Placeholder 3"/>
          <p:cNvSpPr>
            <a:spLocks noGrp="1"/>
          </p:cNvSpPr>
          <p:nvPr>
            <p:ph type="body" sz="quarter" idx="13"/>
          </p:nvPr>
        </p:nvSpPr>
        <p:spPr>
          <a:xfrm>
            <a:off x="457198" y="914399"/>
            <a:ext cx="2514602" cy="6695677"/>
          </a:xfrm>
        </p:spPr>
        <p:txBody>
          <a:bodyPr/>
          <a:lstStyle/>
          <a:p>
            <a:pPr>
              <a:lnSpc>
                <a:spcPct val="100000"/>
              </a:lnSpc>
              <a:spcBef>
                <a:spcPts val="0"/>
              </a:spcBef>
            </a:pPr>
            <a:r>
              <a:rPr lang="en-US" b="1" dirty="0" smtClean="0"/>
              <a:t>Negotiating </a:t>
            </a:r>
            <a:r>
              <a:rPr lang="en-US" b="1" dirty="0" smtClean="0"/>
              <a:t>industry contracts </a:t>
            </a:r>
            <a:r>
              <a:rPr lang="en-US" b="1" u="sng" dirty="0"/>
              <a:t>on your </a:t>
            </a:r>
            <a:r>
              <a:rPr lang="en-US" b="1" u="sng" dirty="0" smtClean="0"/>
              <a:t>behalf</a:t>
            </a:r>
            <a:r>
              <a:rPr lang="en-US" b="1" dirty="0" smtClean="0"/>
              <a:t> for </a:t>
            </a:r>
            <a:r>
              <a:rPr lang="en-US" b="1" dirty="0"/>
              <a:t>no additional </a:t>
            </a:r>
            <a:r>
              <a:rPr lang="en-US" b="1" dirty="0" smtClean="0"/>
              <a:t>fee</a:t>
            </a:r>
          </a:p>
          <a:p>
            <a:pPr marL="171450" indent="-171450">
              <a:lnSpc>
                <a:spcPct val="100000"/>
              </a:lnSpc>
              <a:spcBef>
                <a:spcPts val="0"/>
              </a:spcBef>
              <a:buFont typeface="Arial" panose="020B0604020202020204" pitchFamily="34" charset="0"/>
              <a:buChar char="•"/>
            </a:pPr>
            <a:r>
              <a:rPr lang="en-US" dirty="0" smtClean="0"/>
              <a:t>Our experienced counsel will </a:t>
            </a:r>
            <a:r>
              <a:rPr lang="en-US" dirty="0"/>
              <a:t>review </a:t>
            </a:r>
            <a:r>
              <a:rPr lang="en-US" dirty="0" smtClean="0"/>
              <a:t>all industry </a:t>
            </a:r>
            <a:r>
              <a:rPr lang="en-US" dirty="0"/>
              <a:t>contracts </a:t>
            </a:r>
            <a:r>
              <a:rPr lang="en-US" dirty="0" smtClean="0"/>
              <a:t>for you to </a:t>
            </a:r>
            <a:r>
              <a:rPr lang="en-US" dirty="0"/>
              <a:t>ensure that they adhere to </a:t>
            </a:r>
            <a:r>
              <a:rPr lang="en-US" dirty="0" smtClean="0"/>
              <a:t>industry </a:t>
            </a:r>
            <a:r>
              <a:rPr lang="en-US" dirty="0"/>
              <a:t>standards, and do not include </a:t>
            </a:r>
            <a:r>
              <a:rPr lang="en-US" dirty="0" smtClean="0"/>
              <a:t>problematic provisions like non-competes</a:t>
            </a:r>
            <a:r>
              <a:rPr lang="en-US" dirty="0"/>
              <a:t>, or indemnity or disparagement clauses.</a:t>
            </a:r>
          </a:p>
          <a:p>
            <a:pPr marL="171450" indent="-171450">
              <a:lnSpc>
                <a:spcPct val="100000"/>
              </a:lnSpc>
              <a:spcBef>
                <a:spcPts val="0"/>
              </a:spcBef>
              <a:buFont typeface="Arial" panose="020B0604020202020204" pitchFamily="34" charset="0"/>
              <a:buChar char="•"/>
            </a:pPr>
            <a:r>
              <a:rPr lang="en-US" dirty="0" err="1" smtClean="0"/>
              <a:t>Primacea</a:t>
            </a:r>
            <a:r>
              <a:rPr lang="en-US" dirty="0" smtClean="0"/>
              <a:t> </a:t>
            </a:r>
            <a:r>
              <a:rPr lang="en-US" dirty="0"/>
              <a:t>has a large and growing ‘contract library’ of hundreds of industry/physician contracts</a:t>
            </a:r>
            <a:r>
              <a:rPr lang="en-US" dirty="0" smtClean="0"/>
              <a:t>. </a:t>
            </a:r>
          </a:p>
          <a:p>
            <a:pPr>
              <a:lnSpc>
                <a:spcPct val="100000"/>
              </a:lnSpc>
              <a:spcBef>
                <a:spcPts val="0"/>
              </a:spcBef>
            </a:pPr>
            <a:endParaRPr lang="en-US" sz="600" dirty="0" smtClean="0"/>
          </a:p>
          <a:p>
            <a:pPr>
              <a:lnSpc>
                <a:spcPct val="100000"/>
              </a:lnSpc>
              <a:spcBef>
                <a:spcPts val="0"/>
              </a:spcBef>
            </a:pPr>
            <a:r>
              <a:rPr lang="en-US" b="1" dirty="0" smtClean="0"/>
              <a:t>Ensuring </a:t>
            </a:r>
            <a:r>
              <a:rPr lang="en-US" b="1" dirty="0" smtClean="0"/>
              <a:t>that you are obtaining ‘Fair Market Value’ for your services</a:t>
            </a:r>
            <a:endParaRPr lang="en-US" b="1" dirty="0"/>
          </a:p>
          <a:p>
            <a:pPr marL="171450" indent="-171450">
              <a:lnSpc>
                <a:spcPct val="100000"/>
              </a:lnSpc>
              <a:spcBef>
                <a:spcPts val="0"/>
              </a:spcBef>
              <a:buFont typeface="Arial" panose="020B0604020202020204" pitchFamily="34" charset="0"/>
              <a:buChar char="•"/>
            </a:pPr>
            <a:r>
              <a:rPr lang="en-US" dirty="0" err="1"/>
              <a:t>Primacea</a:t>
            </a:r>
            <a:r>
              <a:rPr lang="en-US" dirty="0"/>
              <a:t> </a:t>
            </a:r>
            <a:r>
              <a:rPr lang="en-US" dirty="0" smtClean="0"/>
              <a:t>will use its large base of contracts and proprietary ‘FMV Evaluator’ to ensure that you are being compensated what you are worth</a:t>
            </a:r>
            <a:endParaRPr lang="en-US" b="1" dirty="0" smtClean="0"/>
          </a:p>
          <a:p>
            <a:pPr>
              <a:lnSpc>
                <a:spcPct val="100000"/>
              </a:lnSpc>
              <a:spcBef>
                <a:spcPts val="0"/>
              </a:spcBef>
            </a:pPr>
            <a:endParaRPr lang="en-US" sz="600" b="1" dirty="0"/>
          </a:p>
          <a:p>
            <a:pPr>
              <a:lnSpc>
                <a:spcPct val="100000"/>
              </a:lnSpc>
              <a:spcBef>
                <a:spcPts val="0"/>
              </a:spcBef>
            </a:pPr>
            <a:r>
              <a:rPr lang="en-US" b="1" dirty="0" smtClean="0"/>
              <a:t>Managing </a:t>
            </a:r>
            <a:r>
              <a:rPr lang="en-US" b="1" dirty="0" smtClean="0"/>
              <a:t>all of your contracts through our iPhone App on on-line portal</a:t>
            </a:r>
          </a:p>
          <a:p>
            <a:pPr>
              <a:lnSpc>
                <a:spcPct val="100000"/>
              </a:lnSpc>
              <a:spcBef>
                <a:spcPts val="0"/>
              </a:spcBef>
            </a:pPr>
            <a:r>
              <a:rPr lang="en-US" dirty="0" err="1" smtClean="0"/>
              <a:t>Primacea’s</a:t>
            </a:r>
            <a:r>
              <a:rPr lang="en-US" dirty="0" smtClean="0"/>
              <a:t> </a:t>
            </a:r>
            <a:r>
              <a:rPr lang="en-US" dirty="0" smtClean="0"/>
              <a:t>user-friendly portal</a:t>
            </a:r>
            <a:r>
              <a:rPr lang="en-US" dirty="0" smtClean="0"/>
              <a:t> </a:t>
            </a:r>
            <a:r>
              <a:rPr lang="en-US" dirty="0" smtClean="0"/>
              <a:t>and app allow </a:t>
            </a:r>
            <a:r>
              <a:rPr lang="en-US" dirty="0"/>
              <a:t>physicians to bill and collect amounts due under contracts in </a:t>
            </a:r>
            <a:r>
              <a:rPr lang="en-US" dirty="0" smtClean="0"/>
              <a:t>one-tenth </a:t>
            </a:r>
            <a:r>
              <a:rPr lang="en-US" dirty="0"/>
              <a:t>the </a:t>
            </a:r>
            <a:r>
              <a:rPr lang="en-US" dirty="0" smtClean="0"/>
              <a:t>time spent. </a:t>
            </a:r>
            <a:r>
              <a:rPr lang="en-US" dirty="0" err="1" smtClean="0"/>
              <a:t>Primacea</a:t>
            </a:r>
            <a:r>
              <a:rPr lang="en-US" dirty="0" smtClean="0"/>
              <a:t> </a:t>
            </a:r>
            <a:r>
              <a:rPr lang="en-US" dirty="0"/>
              <a:t>has spent years building </a:t>
            </a:r>
            <a:r>
              <a:rPr lang="en-US" dirty="0" smtClean="0"/>
              <a:t>their software to </a:t>
            </a:r>
            <a:r>
              <a:rPr lang="en-US" dirty="0" smtClean="0"/>
              <a:t>allow </a:t>
            </a:r>
            <a:r>
              <a:rPr lang="en-US" dirty="0"/>
              <a:t>physicians to:</a:t>
            </a:r>
          </a:p>
          <a:p>
            <a:pPr marL="171450" indent="-171450">
              <a:lnSpc>
                <a:spcPct val="100000"/>
              </a:lnSpc>
              <a:spcBef>
                <a:spcPts val="0"/>
              </a:spcBef>
              <a:buFont typeface="Arial" panose="020B0604020202020204" pitchFamily="34" charset="0"/>
              <a:buChar char="•"/>
            </a:pPr>
            <a:r>
              <a:rPr lang="en-US" dirty="0"/>
              <a:t>Bill industry contracts with &lt;5 clicks</a:t>
            </a:r>
          </a:p>
          <a:p>
            <a:pPr marL="171450" indent="-171450">
              <a:lnSpc>
                <a:spcPct val="100000"/>
              </a:lnSpc>
              <a:spcBef>
                <a:spcPts val="0"/>
              </a:spcBef>
              <a:buFont typeface="Arial" panose="020B0604020202020204" pitchFamily="34" charset="0"/>
              <a:buChar char="•"/>
            </a:pPr>
            <a:r>
              <a:rPr lang="en-US" dirty="0" smtClean="0"/>
              <a:t>Easily u</a:t>
            </a:r>
            <a:r>
              <a:rPr lang="en-US" dirty="0" smtClean="0"/>
              <a:t>pload </a:t>
            </a:r>
            <a:r>
              <a:rPr lang="en-US" dirty="0"/>
              <a:t>and bill expense items</a:t>
            </a:r>
          </a:p>
          <a:p>
            <a:pPr marL="171450" indent="-171450">
              <a:lnSpc>
                <a:spcPct val="100000"/>
              </a:lnSpc>
              <a:spcBef>
                <a:spcPts val="0"/>
              </a:spcBef>
              <a:buFont typeface="Arial" panose="020B0604020202020204" pitchFamily="34" charset="0"/>
              <a:buChar char="•"/>
            </a:pPr>
            <a:r>
              <a:rPr lang="en-US" dirty="0"/>
              <a:t>F</a:t>
            </a:r>
            <a:r>
              <a:rPr lang="en-US" dirty="0" smtClean="0"/>
              <a:t>acilitate </a:t>
            </a:r>
            <a:r>
              <a:rPr lang="en-US" dirty="0" smtClean="0"/>
              <a:t>renewals with timely </a:t>
            </a:r>
            <a:r>
              <a:rPr lang="en-US" dirty="0" smtClean="0"/>
              <a:t>notifications, and maintain a filing system allowing immediate access to each contract</a:t>
            </a:r>
            <a:endParaRPr lang="en-US" dirty="0"/>
          </a:p>
          <a:p>
            <a:pPr marL="171450" indent="-171450">
              <a:lnSpc>
                <a:spcPct val="100000"/>
              </a:lnSpc>
              <a:spcBef>
                <a:spcPts val="0"/>
              </a:spcBef>
              <a:buFont typeface="Arial" panose="020B0604020202020204" pitchFamily="34" charset="0"/>
              <a:buChar char="•"/>
            </a:pPr>
            <a:r>
              <a:rPr lang="en-US" dirty="0"/>
              <a:t>Receive payments electronically (checks are sent to </a:t>
            </a:r>
            <a:r>
              <a:rPr lang="en-US" dirty="0" err="1"/>
              <a:t>Primacea</a:t>
            </a:r>
            <a:r>
              <a:rPr lang="en-US" dirty="0"/>
              <a:t>, for further credit to the physician account, rather than the hospital or home address</a:t>
            </a:r>
            <a:r>
              <a:rPr lang="en-US" dirty="0" smtClean="0"/>
              <a:t>)</a:t>
            </a:r>
          </a:p>
          <a:p>
            <a:pPr marL="171450" indent="-171450">
              <a:lnSpc>
                <a:spcPct val="100000"/>
              </a:lnSpc>
              <a:spcBef>
                <a:spcPts val="0"/>
              </a:spcBef>
              <a:buFont typeface="Arial" panose="020B0604020202020204" pitchFamily="34" charset="0"/>
              <a:buChar char="•"/>
            </a:pPr>
            <a:r>
              <a:rPr lang="en-US" dirty="0" smtClean="0"/>
              <a:t>Generate reports showing income and expenses for tax and reporting needs</a:t>
            </a:r>
          </a:p>
          <a:p>
            <a:pPr marL="171450" indent="-171450">
              <a:lnSpc>
                <a:spcPct val="100000"/>
              </a:lnSpc>
              <a:spcBef>
                <a:spcPts val="0"/>
              </a:spcBef>
              <a:buFont typeface="Arial" panose="020B0604020202020204" pitchFamily="34" charset="0"/>
              <a:buChar char="•"/>
            </a:pPr>
            <a:endParaRPr lang="en-US" sz="600" dirty="0"/>
          </a:p>
          <a:p>
            <a:pPr>
              <a:lnSpc>
                <a:spcPct val="100000"/>
              </a:lnSpc>
              <a:spcBef>
                <a:spcPts val="0"/>
              </a:spcBef>
            </a:pPr>
            <a:r>
              <a:rPr lang="en-US" b="1" dirty="0" smtClean="0"/>
              <a:t>Serving </a:t>
            </a:r>
            <a:r>
              <a:rPr lang="en-US" b="1" dirty="0" smtClean="0"/>
              <a:t>as your advocate for ‘Open Payments’ and institutional compliance</a:t>
            </a:r>
          </a:p>
          <a:p>
            <a:pPr marL="171450" indent="-171450">
              <a:lnSpc>
                <a:spcPct val="100000"/>
              </a:lnSpc>
              <a:spcBef>
                <a:spcPts val="0"/>
              </a:spcBef>
              <a:buFont typeface="Arial" panose="020B0604020202020204" pitchFamily="34" charset="0"/>
              <a:buChar char="•"/>
            </a:pPr>
            <a:r>
              <a:rPr lang="en-US" dirty="0" smtClean="0"/>
              <a:t>Provide </a:t>
            </a:r>
            <a:r>
              <a:rPr lang="en-US" dirty="0"/>
              <a:t>filings through </a:t>
            </a:r>
            <a:r>
              <a:rPr lang="en-US" dirty="0" smtClean="0"/>
              <a:t>our </a:t>
            </a:r>
            <a:r>
              <a:rPr lang="en-US" dirty="0"/>
              <a:t>portal to </a:t>
            </a:r>
            <a:r>
              <a:rPr lang="en-US" dirty="0" smtClean="0"/>
              <a:t>your institutional Compliance </a:t>
            </a:r>
            <a:r>
              <a:rPr lang="en-US" dirty="0"/>
              <a:t>Office</a:t>
            </a:r>
          </a:p>
          <a:p>
            <a:pPr marL="171450" indent="-171450">
              <a:lnSpc>
                <a:spcPct val="100000"/>
              </a:lnSpc>
              <a:spcBef>
                <a:spcPts val="0"/>
              </a:spcBef>
              <a:buFont typeface="Arial" panose="020B0604020202020204" pitchFamily="34" charset="0"/>
              <a:buChar char="•"/>
            </a:pPr>
            <a:r>
              <a:rPr lang="en-US" dirty="0" smtClean="0"/>
              <a:t>Verify/Dispute </a:t>
            </a:r>
            <a:r>
              <a:rPr lang="en-US" dirty="0"/>
              <a:t>Open Payments </a:t>
            </a:r>
            <a:r>
              <a:rPr lang="en-US" dirty="0" smtClean="0"/>
              <a:t>amounts through our web portal (avoiding the cumbersome CMS log-in process!)</a:t>
            </a:r>
            <a:endParaRPr lang="en-US" dirty="0"/>
          </a:p>
          <a:p>
            <a:endParaRPr lang="en-US" dirty="0" smtClean="0"/>
          </a:p>
          <a:p>
            <a:endParaRPr lang="en-US" dirty="0"/>
          </a:p>
        </p:txBody>
      </p:sp>
      <p:sp>
        <p:nvSpPr>
          <p:cNvPr id="16" name="Text Placeholder 15"/>
          <p:cNvSpPr>
            <a:spLocks noGrp="1"/>
          </p:cNvSpPr>
          <p:nvPr>
            <p:ph type="body" sz="quarter" idx="28"/>
          </p:nvPr>
        </p:nvSpPr>
        <p:spPr>
          <a:xfrm>
            <a:off x="7010401" y="487630"/>
            <a:ext cx="3047999" cy="579170"/>
          </a:xfrm>
        </p:spPr>
        <p:txBody>
          <a:bodyPr/>
          <a:lstStyle/>
          <a:p>
            <a:pPr lvl="0"/>
            <a:r>
              <a:rPr lang="en-US" sz="2000" u="sng" dirty="0" smtClean="0">
                <a:solidFill>
                  <a:schemeClr val="accent2">
                    <a:lumMod val="75000"/>
                  </a:schemeClr>
                </a:solidFill>
              </a:rPr>
              <a:t>Our iPhone App and Web Portal </a:t>
            </a:r>
            <a:r>
              <a:rPr lang="en-US" sz="2000" dirty="0" smtClean="0">
                <a:solidFill>
                  <a:schemeClr val="accent2">
                    <a:lumMod val="75000"/>
                  </a:schemeClr>
                </a:solidFill>
              </a:rPr>
              <a:t>Make it a Breeze to Invoice Industry Contracts!</a:t>
            </a:r>
          </a:p>
        </p:txBody>
      </p:sp>
      <p:pic>
        <p:nvPicPr>
          <p:cNvPr id="20" name="Picture 19" descr="C:\Documents and Settings\sladd\My Documents\Downloads\primacea_logo_final.png\primacea_logo_final.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39000" y="7391400"/>
            <a:ext cx="2209800" cy="294877"/>
          </a:xfrm>
          <a:prstGeom prst="rect">
            <a:avLst/>
          </a:prstGeom>
          <a:noFill/>
          <a:ln w="9525">
            <a:noFill/>
            <a:miter lim="800000"/>
            <a:headEnd/>
            <a:tailEnd/>
          </a:ln>
          <a:extLst>
            <a:ext uri="{FAA26D3D-D897-4be2-8F04-BA451C77F1D7}">
              <ma14:placeholderFlag xmlns="" xmlns:ma14="http://schemas.microsoft.com/office/mac/drawingml/2011/main"/>
            </a:ext>
          </a:extLst>
        </p:spPr>
      </p:pic>
      <p:grpSp>
        <p:nvGrpSpPr>
          <p:cNvPr id="22" name="Group 21"/>
          <p:cNvGrpSpPr/>
          <p:nvPr/>
        </p:nvGrpSpPr>
        <p:grpSpPr>
          <a:xfrm>
            <a:off x="6934200" y="3905068"/>
            <a:ext cx="2971800" cy="3451957"/>
            <a:chOff x="642257" y="5367211"/>
            <a:chExt cx="2971800" cy="3176787"/>
          </a:xfrm>
        </p:grpSpPr>
        <p:pic>
          <p:nvPicPr>
            <p:cNvPr id="23" name="Picture 22"/>
            <p:cNvPicPr>
              <a:picLocks noChangeAspect="1"/>
            </p:cNvPicPr>
            <p:nvPr/>
          </p:nvPicPr>
          <p:blipFill>
            <a:blip r:embed="rId4"/>
            <a:stretch>
              <a:fillRect/>
            </a:stretch>
          </p:blipFill>
          <p:spPr>
            <a:xfrm>
              <a:off x="794657" y="6471860"/>
              <a:ext cx="2576371" cy="2072138"/>
            </a:xfrm>
            <a:prstGeom prst="rect">
              <a:avLst/>
            </a:prstGeom>
            <a:effectLst>
              <a:outerShdw blurRad="76200" dist="63500" dir="2700000" algn="tl" rotWithShape="0">
                <a:prstClr val="black">
                  <a:alpha val="40000"/>
                </a:prstClr>
              </a:outerShdw>
            </a:effectLst>
          </p:spPr>
        </p:pic>
        <p:sp>
          <p:nvSpPr>
            <p:cNvPr id="24" name="TextBox 23"/>
            <p:cNvSpPr txBox="1"/>
            <p:nvPr/>
          </p:nvSpPr>
          <p:spPr>
            <a:xfrm>
              <a:off x="642257" y="5367211"/>
              <a:ext cx="2971800" cy="1104645"/>
            </a:xfrm>
            <a:prstGeom prst="rect">
              <a:avLst/>
            </a:prstGeom>
            <a:solidFill>
              <a:schemeClr val="accent1">
                <a:lumMod val="20000"/>
                <a:lumOff val="80000"/>
                <a:alpha val="60000"/>
              </a:schemeClr>
            </a:solidFill>
          </p:spPr>
          <p:txBody>
            <a:bodyPr wrap="square" rtlCol="0">
              <a:spAutoFit/>
            </a:bodyPr>
            <a:lstStyle/>
            <a:p>
              <a:r>
                <a:rPr lang="en-US" dirty="0" smtClean="0">
                  <a:solidFill>
                    <a:srgbClr val="C87B3A"/>
                  </a:solidFill>
                </a:rPr>
                <a:t>Send/print</a:t>
              </a:r>
              <a:r>
                <a:rPr lang="en-US" dirty="0" smtClean="0">
                  <a:solidFill>
                    <a:srgbClr val="C87B3A"/>
                  </a:solidFill>
                </a:rPr>
                <a:t> compliance and tax reports at any time. No more repeatedly filling out burdensome forms.</a:t>
              </a:r>
              <a:endParaRPr lang="en-US" dirty="0">
                <a:solidFill>
                  <a:srgbClr val="C87B3A"/>
                </a:solidFill>
              </a:endParaRPr>
            </a:p>
          </p:txBody>
        </p:sp>
      </p:grpSp>
      <p:grpSp>
        <p:nvGrpSpPr>
          <p:cNvPr id="25" name="Group 24"/>
          <p:cNvGrpSpPr/>
          <p:nvPr/>
        </p:nvGrpSpPr>
        <p:grpSpPr>
          <a:xfrm>
            <a:off x="6817186" y="1066800"/>
            <a:ext cx="3210112" cy="2743201"/>
            <a:chOff x="526942" y="1700788"/>
            <a:chExt cx="3220502" cy="2711112"/>
          </a:xfrm>
        </p:grpSpPr>
        <p:pic>
          <p:nvPicPr>
            <p:cNvPr id="27" name="Picture 26"/>
            <p:cNvPicPr>
              <a:picLocks noChangeAspect="1"/>
            </p:cNvPicPr>
            <p:nvPr/>
          </p:nvPicPr>
          <p:blipFill>
            <a:blip r:embed="rId5"/>
            <a:stretch>
              <a:fillRect/>
            </a:stretch>
          </p:blipFill>
          <p:spPr>
            <a:xfrm>
              <a:off x="526942" y="2518280"/>
              <a:ext cx="3220502" cy="1893620"/>
            </a:xfrm>
            <a:prstGeom prst="rect">
              <a:avLst/>
            </a:prstGeom>
          </p:spPr>
        </p:pic>
        <p:sp>
          <p:nvSpPr>
            <p:cNvPr id="28" name="TextBox 27"/>
            <p:cNvSpPr txBox="1"/>
            <p:nvPr/>
          </p:nvSpPr>
          <p:spPr>
            <a:xfrm>
              <a:off x="644335" y="1700788"/>
              <a:ext cx="2904972" cy="912529"/>
            </a:xfrm>
            <a:prstGeom prst="rect">
              <a:avLst/>
            </a:prstGeom>
            <a:solidFill>
              <a:schemeClr val="accent1">
                <a:lumMod val="20000"/>
                <a:lumOff val="80000"/>
                <a:alpha val="60000"/>
              </a:schemeClr>
            </a:solidFill>
          </p:spPr>
          <p:txBody>
            <a:bodyPr wrap="square" rtlCol="0">
              <a:spAutoFit/>
            </a:bodyPr>
            <a:lstStyle/>
            <a:p>
              <a:r>
                <a:rPr lang="en-US" dirty="0" smtClean="0">
                  <a:solidFill>
                    <a:srgbClr val="C87B3A"/>
                  </a:solidFill>
                </a:rPr>
                <a:t>Open our app, choose the contract, enter hours spent, then invoice in two clicks  </a:t>
              </a:r>
              <a:endParaRPr lang="en-US" dirty="0">
                <a:solidFill>
                  <a:srgbClr val="C87B3A"/>
                </a:solidFill>
              </a:endParaRPr>
            </a:p>
          </p:txBody>
        </p:sp>
      </p:grpSp>
      <p:sp>
        <p:nvSpPr>
          <p:cNvPr id="31" name="Text Placeholder 21"/>
          <p:cNvSpPr>
            <a:spLocks noGrp="1"/>
          </p:cNvSpPr>
          <p:nvPr>
            <p:ph type="body" sz="quarter" idx="13"/>
          </p:nvPr>
        </p:nvSpPr>
        <p:spPr>
          <a:xfrm>
            <a:off x="3754111" y="1295400"/>
            <a:ext cx="2666999" cy="3810000"/>
          </a:xfrm>
        </p:spPr>
        <p:txBody>
          <a:bodyPr/>
          <a:lstStyle/>
          <a:p>
            <a:r>
              <a:rPr lang="en-US" dirty="0" smtClean="0"/>
              <a:t>“Your </a:t>
            </a:r>
            <a:r>
              <a:rPr lang="en-US" dirty="0"/>
              <a:t>help reviewing contracts was invaluable. The comments were very helpful. You noticed things that I would not have caught</a:t>
            </a:r>
            <a:r>
              <a:rPr lang="en-US" dirty="0" smtClean="0"/>
              <a:t>.”</a:t>
            </a:r>
          </a:p>
          <a:p>
            <a:r>
              <a:rPr lang="en-US" dirty="0"/>
              <a:t>“Your help with the details of my consulting contract were quite useful and helped me to understand a complex </a:t>
            </a:r>
            <a:r>
              <a:rPr lang="en-US" dirty="0" smtClean="0"/>
              <a:t>process</a:t>
            </a:r>
          </a:p>
          <a:p>
            <a:r>
              <a:rPr lang="en-US" dirty="0" smtClean="0"/>
              <a:t>“Interestingly</a:t>
            </a:r>
            <a:r>
              <a:rPr lang="en-US" dirty="0"/>
              <a:t>, with </a:t>
            </a:r>
            <a:r>
              <a:rPr lang="en-US" dirty="0" err="1"/>
              <a:t>Primacea’s</a:t>
            </a:r>
            <a:r>
              <a:rPr lang="en-US" dirty="0"/>
              <a:t> input, I have actually been able to justify more competitive contracts, as they not only recognize the fair market value of my efforts, but are able to convey this fact to sponsors. While I do not regard this as a primary reason to work with </a:t>
            </a:r>
            <a:r>
              <a:rPr lang="en-US" dirty="0" err="1"/>
              <a:t>Primacea</a:t>
            </a:r>
            <a:r>
              <a:rPr lang="en-US" dirty="0"/>
              <a:t>, I do feel it is an important value-add for academic physicians who supplement their </a:t>
            </a:r>
            <a:endParaRPr lang="en-US" dirty="0" smtClean="0"/>
          </a:p>
          <a:p>
            <a:r>
              <a:rPr lang="en-US" dirty="0" smtClean="0"/>
              <a:t>“[</a:t>
            </a:r>
            <a:r>
              <a:rPr lang="en-US" dirty="0" err="1"/>
              <a:t>Primacea</a:t>
            </a:r>
            <a:r>
              <a:rPr lang="en-US" dirty="0"/>
              <a:t>] has already made my life easier to track agreements. The speed of review and response with companies is fantastic. And just having one place to send things to, knowing they will get reviewed, and knowing approvals and communication with the company are all stored is huge. In the past, things often went into a black box; responsibility to keep everything and track where things stood was solely mine and hard to track</a:t>
            </a:r>
            <a:r>
              <a:rPr lang="en-US" dirty="0" smtClean="0"/>
              <a:t>. I don’t think I could go back to the previous way”” [ADD MERITS NAME]</a:t>
            </a:r>
          </a:p>
          <a:p>
            <a:r>
              <a:rPr lang="en-US" dirty="0" smtClean="0"/>
              <a:t> “</a:t>
            </a:r>
            <a:r>
              <a:rPr lang="en-US" dirty="0"/>
              <a:t>When questions/concerns about Open Payments reporting were raised, </a:t>
            </a:r>
            <a:r>
              <a:rPr lang="en-US" dirty="0" err="1"/>
              <a:t>Primacea</a:t>
            </a:r>
            <a:r>
              <a:rPr lang="en-US" dirty="0"/>
              <a:t> explored the issue in a diligent fashion, revealing important facts that reflected the unfortunate way the system is vulnerable to errors. In this way, they truly helped me in a way that I could never have figured out.”</a:t>
            </a:r>
            <a:br>
              <a:rPr lang="en-US" dirty="0"/>
            </a:br>
            <a:endParaRPr lang="en-US" dirty="0"/>
          </a:p>
          <a:p>
            <a:endParaRPr lang="en-US" dirty="0"/>
          </a:p>
        </p:txBody>
      </p:sp>
      <p:sp>
        <p:nvSpPr>
          <p:cNvPr id="33" name="Text Placeholder 6"/>
          <p:cNvSpPr>
            <a:spLocks noGrp="1"/>
          </p:cNvSpPr>
          <p:nvPr>
            <p:ph type="body" sz="quarter" idx="16"/>
          </p:nvPr>
        </p:nvSpPr>
        <p:spPr>
          <a:xfrm>
            <a:off x="3713679" y="228600"/>
            <a:ext cx="2687121" cy="414352"/>
          </a:xfrm>
        </p:spPr>
        <p:txBody>
          <a:bodyPr/>
          <a:lstStyle/>
          <a:p>
            <a:pPr algn="ctr"/>
            <a:r>
              <a:rPr lang="en-US" u="sng" dirty="0" smtClean="0"/>
              <a:t>Quotes</a:t>
            </a:r>
            <a:r>
              <a:rPr lang="en-US" dirty="0" smtClean="0"/>
              <a:t> from our satisfied physician clients</a:t>
            </a:r>
            <a:endParaRPr lang="en-US" dirty="0"/>
          </a:p>
          <a:p>
            <a:pPr algn="ctr"/>
            <a:r>
              <a:rPr lang="en-US" sz="1200" dirty="0" err="1" smtClean="0"/>
              <a:t>Primacea</a:t>
            </a:r>
            <a:r>
              <a:rPr lang="en-US" sz="1200" dirty="0" smtClean="0"/>
              <a:t> has successfully negotiated hundreds of contracts for the country’s leading physicians. Their comments:</a:t>
            </a:r>
            <a:endParaRPr lang="en-US" sz="1200" dirty="0"/>
          </a:p>
        </p:txBody>
      </p:sp>
      <p:cxnSp>
        <p:nvCxnSpPr>
          <p:cNvPr id="35" name="Straight Arrow Connector 34"/>
          <p:cNvCxnSpPr/>
          <p:nvPr/>
        </p:nvCxnSpPr>
        <p:spPr>
          <a:xfrm flipH="1" flipV="1">
            <a:off x="2937056" y="1414272"/>
            <a:ext cx="747256" cy="3048"/>
          </a:xfrm>
          <a:prstGeom prst="straightConnector1">
            <a:avLst/>
          </a:prstGeom>
          <a:ln w="44450">
            <a:solidFill>
              <a:schemeClr val="accent2">
                <a:lumMod val="75000"/>
              </a:schemeClr>
            </a:solidFill>
            <a:tailEnd type="triangle"/>
          </a:ln>
        </p:spPr>
        <p:style>
          <a:lnRef idx="3">
            <a:schemeClr val="accent2"/>
          </a:lnRef>
          <a:fillRef idx="0">
            <a:schemeClr val="accent2"/>
          </a:fillRef>
          <a:effectRef idx="2">
            <a:schemeClr val="accent2"/>
          </a:effectRef>
          <a:fontRef idx="minor">
            <a:schemeClr val="tx1"/>
          </a:fontRef>
        </p:style>
      </p:cxnSp>
      <p:cxnSp>
        <p:nvCxnSpPr>
          <p:cNvPr id="29" name="Straight Arrow Connector 28"/>
          <p:cNvCxnSpPr/>
          <p:nvPr/>
        </p:nvCxnSpPr>
        <p:spPr>
          <a:xfrm flipH="1" flipV="1">
            <a:off x="2945800" y="3187888"/>
            <a:ext cx="747256" cy="3048"/>
          </a:xfrm>
          <a:prstGeom prst="straightConnector1">
            <a:avLst/>
          </a:prstGeom>
          <a:ln w="44450">
            <a:solidFill>
              <a:schemeClr val="accent2">
                <a:lumMod val="75000"/>
              </a:schemeClr>
            </a:solidFill>
            <a:tailEnd type="triangle"/>
          </a:ln>
        </p:spPr>
        <p:style>
          <a:lnRef idx="3">
            <a:schemeClr val="accent2"/>
          </a:lnRef>
          <a:fillRef idx="0">
            <a:schemeClr val="accent2"/>
          </a:fillRef>
          <a:effectRef idx="2">
            <a:schemeClr val="accent2"/>
          </a:effectRef>
          <a:fontRef idx="minor">
            <a:schemeClr val="tx1"/>
          </a:fontRef>
        </p:style>
      </p:cxnSp>
      <p:cxnSp>
        <p:nvCxnSpPr>
          <p:cNvPr id="30" name="Straight Arrow Connector 29"/>
          <p:cNvCxnSpPr/>
          <p:nvPr/>
        </p:nvCxnSpPr>
        <p:spPr>
          <a:xfrm flipH="1" flipV="1">
            <a:off x="2961507" y="4928616"/>
            <a:ext cx="747256" cy="3048"/>
          </a:xfrm>
          <a:prstGeom prst="straightConnector1">
            <a:avLst/>
          </a:prstGeom>
          <a:ln w="44450">
            <a:solidFill>
              <a:schemeClr val="accent2">
                <a:lumMod val="75000"/>
              </a:schemeClr>
            </a:solidFill>
            <a:tailEnd type="triangle"/>
          </a:ln>
        </p:spPr>
        <p:style>
          <a:lnRef idx="3">
            <a:schemeClr val="accent2"/>
          </a:lnRef>
          <a:fillRef idx="0">
            <a:schemeClr val="accent2"/>
          </a:fillRef>
          <a:effectRef idx="2">
            <a:schemeClr val="accent2"/>
          </a:effectRef>
          <a:fontRef idx="minor">
            <a:schemeClr val="tx1"/>
          </a:fontRef>
        </p:style>
      </p:cxnSp>
      <p:cxnSp>
        <p:nvCxnSpPr>
          <p:cNvPr id="32" name="Straight Arrow Connector 31"/>
          <p:cNvCxnSpPr/>
          <p:nvPr/>
        </p:nvCxnSpPr>
        <p:spPr>
          <a:xfrm flipH="1" flipV="1">
            <a:off x="2977214" y="6669344"/>
            <a:ext cx="747256" cy="3048"/>
          </a:xfrm>
          <a:prstGeom prst="straightConnector1">
            <a:avLst/>
          </a:prstGeom>
          <a:ln w="44450">
            <a:solidFill>
              <a:schemeClr val="accent2">
                <a:lumMod val="75000"/>
              </a:schemeClr>
            </a:solidFill>
            <a:tailEnd type="triangle"/>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6533082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 Placeholder 23"/>
          <p:cNvSpPr>
            <a:spLocks noGrp="1"/>
          </p:cNvSpPr>
          <p:nvPr>
            <p:ph type="body" sz="quarter" idx="15"/>
          </p:nvPr>
        </p:nvSpPr>
        <p:spPr>
          <a:xfrm>
            <a:off x="7167562" y="792480"/>
            <a:ext cx="2428875" cy="274320"/>
          </a:xfrm>
        </p:spPr>
        <p:txBody>
          <a:bodyPr/>
          <a:lstStyle/>
          <a:p>
            <a:pPr algn="ctr"/>
            <a:r>
              <a:rPr lang="en-US" sz="1100" dirty="0" smtClean="0"/>
              <a:t>www. </a:t>
            </a:r>
            <a:r>
              <a:rPr lang="en-US" sz="1100" dirty="0"/>
              <a:t>p</a:t>
            </a:r>
            <a:r>
              <a:rPr lang="en-US" sz="1100" dirty="0" smtClean="0"/>
              <a:t>rimacea.com</a:t>
            </a:r>
            <a:endParaRPr lang="en-US" sz="1100" dirty="0"/>
          </a:p>
        </p:txBody>
      </p:sp>
      <p:sp>
        <p:nvSpPr>
          <p:cNvPr id="23" name="Text Placeholder 22"/>
          <p:cNvSpPr>
            <a:spLocks noGrp="1"/>
          </p:cNvSpPr>
          <p:nvPr>
            <p:ph type="body" sz="quarter" idx="14"/>
          </p:nvPr>
        </p:nvSpPr>
        <p:spPr>
          <a:xfrm>
            <a:off x="7086600" y="1219200"/>
            <a:ext cx="2552952" cy="3276600"/>
          </a:xfrm>
        </p:spPr>
        <p:txBody>
          <a:bodyPr/>
          <a:lstStyle/>
          <a:p>
            <a:pPr algn="ctr"/>
            <a:r>
              <a:rPr lang="en-US" sz="1600" i="1" dirty="0" smtClean="0">
                <a:solidFill>
                  <a:schemeClr val="accent2">
                    <a:lumMod val="75000"/>
                  </a:schemeClr>
                </a:solidFill>
              </a:rPr>
              <a:t>The Open Payments Advocate for ‘Key Opinion Leader’ Physicians</a:t>
            </a:r>
            <a:endParaRPr lang="en-US" sz="1600" i="1" dirty="0">
              <a:solidFill>
                <a:schemeClr val="accent2">
                  <a:lumMod val="75000"/>
                </a:schemeClr>
              </a:solidFill>
            </a:endParaRPr>
          </a:p>
          <a:p>
            <a:pPr algn="ctr"/>
            <a:endParaRPr lang="en-US" sz="1000" dirty="0"/>
          </a:p>
          <a:p>
            <a:r>
              <a:rPr lang="en-US" dirty="0" smtClean="0"/>
              <a:t>IMPORTANT: The Open Payments ‘Dispute Window’ is closing on May 15. Are you ready?</a:t>
            </a:r>
          </a:p>
          <a:p>
            <a:endParaRPr lang="en-US" dirty="0"/>
          </a:p>
          <a:p>
            <a:r>
              <a:rPr lang="en-US" dirty="0"/>
              <a:t>O</a:t>
            </a:r>
            <a:r>
              <a:rPr lang="en-US" dirty="0" smtClean="0"/>
              <a:t>ur work shows that when physicians review their ‘Open Payments/Sunshine Act’ reports from industry, they typically dispute a significant portion of the line items.</a:t>
            </a:r>
          </a:p>
          <a:p>
            <a:endParaRPr lang="en-US" dirty="0"/>
          </a:p>
          <a:p>
            <a:r>
              <a:rPr lang="en-US" dirty="0" smtClean="0"/>
              <a:t>Let </a:t>
            </a:r>
            <a:r>
              <a:rPr lang="en-US" dirty="0" err="1" smtClean="0"/>
              <a:t>Primacea</a:t>
            </a:r>
            <a:r>
              <a:rPr lang="en-US" dirty="0" smtClean="0"/>
              <a:t> navigate the review and dispute process for you using our proprietary system.</a:t>
            </a:r>
          </a:p>
          <a:p>
            <a:endParaRPr lang="en-US" dirty="0"/>
          </a:p>
          <a:p>
            <a:endParaRPr lang="en-US" dirty="0"/>
          </a:p>
          <a:p>
            <a:pPr marL="171450" indent="-171450">
              <a:buFontTx/>
              <a:buChar char="-"/>
            </a:pPr>
            <a:endParaRPr lang="en-US" dirty="0" smtClean="0"/>
          </a:p>
          <a:p>
            <a:pPr marL="171450" indent="-171450">
              <a:buFontTx/>
              <a:buChar char="-"/>
            </a:pPr>
            <a:endParaRPr lang="en-US" dirty="0" smtClean="0"/>
          </a:p>
          <a:p>
            <a:pPr marL="171450" indent="-171450">
              <a:buFontTx/>
              <a:buChar char="-"/>
            </a:pPr>
            <a:endParaRPr lang="en-US" dirty="0"/>
          </a:p>
        </p:txBody>
      </p:sp>
      <p:sp>
        <p:nvSpPr>
          <p:cNvPr id="65" name="Text Placeholder 64"/>
          <p:cNvSpPr>
            <a:spLocks noGrp="1"/>
          </p:cNvSpPr>
          <p:nvPr>
            <p:ph type="body" sz="quarter" idx="24"/>
          </p:nvPr>
        </p:nvSpPr>
        <p:spPr>
          <a:xfrm rot="16200000">
            <a:off x="4904374" y="1018174"/>
            <a:ext cx="2569242" cy="880809"/>
          </a:xfrm>
        </p:spPr>
        <p:txBody>
          <a:bodyPr/>
          <a:lstStyle/>
          <a:p>
            <a:r>
              <a:rPr lang="en-US" dirty="0" smtClean="0"/>
              <a:t>Dr. ________________ , you are receiving this letter because CMS reported that you are  #______ in Sunshine Act payments for 2014, including funds received from ______________________________ and (possibly) other organizations </a:t>
            </a:r>
            <a:endParaRPr lang="en-US" dirty="0"/>
          </a:p>
        </p:txBody>
      </p:sp>
      <p:sp>
        <p:nvSpPr>
          <p:cNvPr id="30" name="Text Placeholder 29"/>
          <p:cNvSpPr>
            <a:spLocks noGrp="1"/>
          </p:cNvSpPr>
          <p:nvPr>
            <p:ph type="body" sz="quarter" idx="21"/>
          </p:nvPr>
        </p:nvSpPr>
        <p:spPr>
          <a:xfrm rot="16200000">
            <a:off x="3278347" y="6627654"/>
            <a:ext cx="1508125" cy="292418"/>
          </a:xfrm>
        </p:spPr>
        <p:txBody>
          <a:bodyPr/>
          <a:lstStyle/>
          <a:p>
            <a:r>
              <a:rPr lang="en-US" dirty="0" err="1" smtClean="0"/>
              <a:t>Primacea</a:t>
            </a:r>
            <a:r>
              <a:rPr lang="en-US" dirty="0" smtClean="0"/>
              <a:t> LLC</a:t>
            </a:r>
            <a:endParaRPr lang="en-US" dirty="0"/>
          </a:p>
        </p:txBody>
      </p:sp>
      <p:sp>
        <p:nvSpPr>
          <p:cNvPr id="31" name="Text Placeholder 30"/>
          <p:cNvSpPr>
            <a:spLocks noGrp="1"/>
          </p:cNvSpPr>
          <p:nvPr>
            <p:ph type="body" sz="quarter" idx="22"/>
          </p:nvPr>
        </p:nvSpPr>
        <p:spPr>
          <a:xfrm rot="16200000">
            <a:off x="3401886" y="6504115"/>
            <a:ext cx="1508125" cy="539496"/>
          </a:xfrm>
        </p:spPr>
        <p:txBody>
          <a:bodyPr/>
          <a:lstStyle/>
          <a:p>
            <a:r>
              <a:rPr lang="en-US" dirty="0"/>
              <a:t>www.primacea.com</a:t>
            </a:r>
          </a:p>
          <a:p>
            <a:endParaRPr lang="en-US" dirty="0" smtClean="0"/>
          </a:p>
          <a:p>
            <a:endParaRPr lang="en-US" sz="300" dirty="0" smtClean="0"/>
          </a:p>
          <a:p>
            <a:r>
              <a:rPr lang="en-US" dirty="0" smtClean="0"/>
              <a:t>Office Address:</a:t>
            </a:r>
          </a:p>
          <a:p>
            <a:r>
              <a:rPr lang="en-US" dirty="0" smtClean="0"/>
              <a:t>160 Federal Street, 21</a:t>
            </a:r>
            <a:r>
              <a:rPr lang="en-US" baseline="30000" dirty="0" smtClean="0"/>
              <a:t>st</a:t>
            </a:r>
            <a:r>
              <a:rPr lang="en-US" dirty="0" smtClean="0"/>
              <a:t> Floor, Boston MA </a:t>
            </a:r>
          </a:p>
          <a:p>
            <a:r>
              <a:rPr lang="en-US" dirty="0" smtClean="0"/>
              <a:t>Mailing Address:</a:t>
            </a:r>
          </a:p>
          <a:p>
            <a:r>
              <a:rPr lang="en-US" dirty="0" smtClean="0"/>
              <a:t>PO Box 324</a:t>
            </a:r>
          </a:p>
          <a:p>
            <a:r>
              <a:rPr lang="en-US" dirty="0" smtClean="0"/>
              <a:t>Winchester, MA 01890</a:t>
            </a:r>
          </a:p>
          <a:p>
            <a:endParaRPr lang="en-US" dirty="0"/>
          </a:p>
        </p:txBody>
      </p:sp>
      <p:pic>
        <p:nvPicPr>
          <p:cNvPr id="19" name="Picture 18" descr="C:\Documents and Settings\sladd\My Documents\Downloads\primacea_logo_final.png\primacea_logo_final.png"/>
          <p:cNvPicPr/>
          <p:nvPr/>
        </p:nvPicPr>
        <p:blipFill>
          <a:blip r:embed="rId3" cstate="print">
            <a:extLst>
              <a:ext uri="{28A0092B-C50C-407E-A947-70E740481C1C}">
                <a14:useLocalDpi xmlns:a14="http://schemas.microsoft.com/office/drawing/2010/main" val="0"/>
              </a:ext>
            </a:extLst>
          </a:blip>
          <a:srcRect/>
          <a:stretch>
            <a:fillRect/>
          </a:stretch>
        </p:blipFill>
        <p:spPr bwMode="auto">
          <a:xfrm rot="16200000">
            <a:off x="2504090" y="6200457"/>
            <a:ext cx="2286000" cy="400685"/>
          </a:xfrm>
          <a:prstGeom prst="rect">
            <a:avLst/>
          </a:prstGeom>
          <a:noFill/>
          <a:ln w="9525">
            <a:noFill/>
            <a:miter lim="800000"/>
            <a:headEnd/>
            <a:tailEnd/>
          </a:ln>
          <a:extLst>
            <a:ext uri="{FAA26D3D-D897-4be2-8F04-BA451C77F1D7}">
              <ma14:placeholderFlag xmlns="" xmlns:ma14="http://schemas.microsoft.com/office/mac/drawingml/2011/main"/>
            </a:ext>
          </a:extLst>
        </p:spPr>
      </p:pic>
      <p:sp>
        <p:nvSpPr>
          <p:cNvPr id="36" name="Text Placeholder 22"/>
          <p:cNvSpPr txBox="1">
            <a:spLocks/>
          </p:cNvSpPr>
          <p:nvPr/>
        </p:nvSpPr>
        <p:spPr>
          <a:xfrm>
            <a:off x="466725" y="457200"/>
            <a:ext cx="2352675" cy="457200"/>
          </a:xfrm>
          <a:prstGeom prst="rect">
            <a:avLst/>
          </a:prstGeom>
        </p:spPr>
        <p:txBody>
          <a:bodyPr vert="horz" lIns="0" tIns="0" rIns="0" bIns="0" rtlCol="0">
            <a:noAutofit/>
          </a:bodyPr>
          <a:lstStyle>
            <a:lvl1pPr marL="0" indent="0" algn="l" defTabSz="754380" rtl="0" eaLnBrk="1" latinLnBrk="0" hangingPunct="1">
              <a:lnSpc>
                <a:spcPct val="100000"/>
              </a:lnSpc>
              <a:spcBef>
                <a:spcPts val="0"/>
              </a:spcBef>
              <a:buFont typeface="Arial" panose="020B0604020202020204" pitchFamily="34" charset="0"/>
              <a:buNone/>
              <a:defRPr sz="1200" b="1" kern="1200" baseline="0">
                <a:solidFill>
                  <a:schemeClr val="tx1"/>
                </a:solidFill>
                <a:latin typeface="+mj-lt"/>
                <a:ea typeface="+mn-ea"/>
                <a:cs typeface="+mn-cs"/>
              </a:defRPr>
            </a:lvl1pPr>
            <a:lvl2pPr marL="0" indent="0" algn="l" defTabSz="754380" rtl="0" eaLnBrk="1" latinLnBrk="0" hangingPunct="1">
              <a:lnSpc>
                <a:spcPct val="100000"/>
              </a:lnSpc>
              <a:spcBef>
                <a:spcPts val="1000"/>
              </a:spcBef>
              <a:buFont typeface="Arial" panose="020B0604020202020204" pitchFamily="34" charset="0"/>
              <a:buNone/>
              <a:defRPr sz="1000" kern="1200">
                <a:solidFill>
                  <a:schemeClr val="tx1"/>
                </a:solidFill>
                <a:latin typeface="+mn-lt"/>
                <a:ea typeface="+mn-ea"/>
                <a:cs typeface="+mn-cs"/>
              </a:defRPr>
            </a:lvl2pPr>
            <a:lvl3pPr marL="0" indent="0" algn="l" defTabSz="754380" rtl="0" eaLnBrk="1" latinLnBrk="0" hangingPunct="1">
              <a:lnSpc>
                <a:spcPct val="100000"/>
              </a:lnSpc>
              <a:spcBef>
                <a:spcPts val="1000"/>
              </a:spcBef>
              <a:buFont typeface="Arial" panose="020B0604020202020204" pitchFamily="34" charset="0"/>
              <a:buNone/>
              <a:defRPr sz="1000" kern="1200">
                <a:solidFill>
                  <a:schemeClr val="tx1"/>
                </a:solidFill>
                <a:latin typeface="+mn-lt"/>
                <a:ea typeface="+mn-ea"/>
                <a:cs typeface="+mn-cs"/>
              </a:defRPr>
            </a:lvl3pPr>
            <a:lvl4pPr marL="0" indent="0" algn="l" defTabSz="754380" rtl="0" eaLnBrk="1" latinLnBrk="0" hangingPunct="1">
              <a:lnSpc>
                <a:spcPct val="100000"/>
              </a:lnSpc>
              <a:spcBef>
                <a:spcPts val="1000"/>
              </a:spcBef>
              <a:buFont typeface="Arial" panose="020B0604020202020204" pitchFamily="34" charset="0"/>
              <a:buNone/>
              <a:defRPr sz="1000" kern="1200">
                <a:solidFill>
                  <a:schemeClr val="tx1"/>
                </a:solidFill>
                <a:latin typeface="+mn-lt"/>
                <a:ea typeface="+mn-ea"/>
                <a:cs typeface="+mn-cs"/>
              </a:defRPr>
            </a:lvl4pPr>
            <a:lvl5pPr marL="0" indent="0" algn="l" defTabSz="754380" rtl="0" eaLnBrk="1" latinLnBrk="0" hangingPunct="1">
              <a:lnSpc>
                <a:spcPct val="100000"/>
              </a:lnSpc>
              <a:spcBef>
                <a:spcPts val="1000"/>
              </a:spcBef>
              <a:buFont typeface="Arial" panose="020B0604020202020204" pitchFamily="34" charset="0"/>
              <a:buNone/>
              <a:defRPr sz="1000" kern="1200">
                <a:solidFill>
                  <a:schemeClr val="tx1"/>
                </a:solidFill>
                <a:latin typeface="+mn-lt"/>
                <a:ea typeface="+mn-ea"/>
                <a:cs typeface="+mn-cs"/>
              </a:defRPr>
            </a:lvl5pPr>
            <a:lvl6pPr marL="2074545" indent="-188595" algn="l" defTabSz="754380" rtl="0" eaLnBrk="1" latinLnBrk="0" hangingPunct="1">
              <a:lnSpc>
                <a:spcPct val="90000"/>
              </a:lnSpc>
              <a:spcBef>
                <a:spcPct val="30000"/>
              </a:spcBef>
              <a:buFont typeface="Arial" panose="020B0604020202020204" pitchFamily="34" charset="0"/>
              <a:buChar char="•"/>
              <a:defRPr sz="1485" kern="1200">
                <a:solidFill>
                  <a:schemeClr val="tx1"/>
                </a:solidFill>
                <a:latin typeface="+mn-lt"/>
                <a:ea typeface="+mn-ea"/>
                <a:cs typeface="+mn-cs"/>
              </a:defRPr>
            </a:lvl6pPr>
            <a:lvl7pPr marL="2451735" indent="-188595" algn="l" defTabSz="754380" rtl="0" eaLnBrk="1" latinLnBrk="0" hangingPunct="1">
              <a:lnSpc>
                <a:spcPct val="90000"/>
              </a:lnSpc>
              <a:spcBef>
                <a:spcPct val="30000"/>
              </a:spcBef>
              <a:buFont typeface="Arial" panose="020B0604020202020204" pitchFamily="34" charset="0"/>
              <a:buChar char="•"/>
              <a:defRPr sz="1485" kern="1200">
                <a:solidFill>
                  <a:schemeClr val="tx1"/>
                </a:solidFill>
                <a:latin typeface="+mn-lt"/>
                <a:ea typeface="+mn-ea"/>
                <a:cs typeface="+mn-cs"/>
              </a:defRPr>
            </a:lvl7pPr>
            <a:lvl8pPr marL="2828925" indent="-188595" algn="l" defTabSz="754380" rtl="0" eaLnBrk="1" latinLnBrk="0" hangingPunct="1">
              <a:lnSpc>
                <a:spcPct val="90000"/>
              </a:lnSpc>
              <a:spcBef>
                <a:spcPct val="30000"/>
              </a:spcBef>
              <a:buFont typeface="Arial" panose="020B0604020202020204" pitchFamily="34" charset="0"/>
              <a:buChar char="•"/>
              <a:defRPr sz="1485" kern="1200">
                <a:solidFill>
                  <a:schemeClr val="tx1"/>
                </a:solidFill>
                <a:latin typeface="+mn-lt"/>
                <a:ea typeface="+mn-ea"/>
                <a:cs typeface="+mn-cs"/>
              </a:defRPr>
            </a:lvl8pPr>
            <a:lvl9pPr marL="3206115" indent="-188595" algn="l" defTabSz="754380" rtl="0" eaLnBrk="1" latinLnBrk="0" hangingPunct="1">
              <a:lnSpc>
                <a:spcPct val="90000"/>
              </a:lnSpc>
              <a:spcBef>
                <a:spcPct val="30000"/>
              </a:spcBef>
              <a:buFont typeface="Arial" panose="020B0604020202020204" pitchFamily="34" charset="0"/>
              <a:buChar char="•"/>
              <a:defRPr sz="1485" kern="1200">
                <a:solidFill>
                  <a:schemeClr val="tx1"/>
                </a:solidFill>
                <a:latin typeface="+mn-lt"/>
                <a:ea typeface="+mn-ea"/>
                <a:cs typeface="+mn-cs"/>
              </a:defRPr>
            </a:lvl9pPr>
          </a:lstStyle>
          <a:p>
            <a:r>
              <a:rPr lang="en-US" sz="1500" u="sng" dirty="0" smtClean="0">
                <a:solidFill>
                  <a:schemeClr val="accent2">
                    <a:lumMod val="75000"/>
                  </a:schemeClr>
                </a:solidFill>
              </a:rPr>
              <a:t>Paying for our Service</a:t>
            </a:r>
          </a:p>
          <a:p>
            <a:r>
              <a:rPr lang="en-US" dirty="0" err="1" smtClean="0"/>
              <a:t>Primacea</a:t>
            </a:r>
            <a:r>
              <a:rPr lang="en-US" dirty="0" smtClean="0"/>
              <a:t> ‘Open Payments’ a la carte clients </a:t>
            </a:r>
            <a:r>
              <a:rPr lang="en-US" dirty="0" smtClean="0"/>
              <a:t>pay the following charges:</a:t>
            </a:r>
          </a:p>
          <a:p>
            <a:r>
              <a:rPr lang="en-US" dirty="0" smtClean="0"/>
              <a:t>Set-Up</a:t>
            </a:r>
            <a:r>
              <a:rPr lang="en-US" dirty="0" smtClean="0"/>
              <a:t>/Report Fee: $9</a:t>
            </a:r>
            <a:r>
              <a:rPr lang="en-US" dirty="0" smtClean="0"/>
              <a:t>5</a:t>
            </a:r>
          </a:p>
          <a:p>
            <a:r>
              <a:rPr lang="en-US" dirty="0" smtClean="0"/>
              <a:t>Dispute Fees: $50 First line item, $20 each additional line item</a:t>
            </a:r>
          </a:p>
          <a:p>
            <a:r>
              <a:rPr lang="en-US" dirty="0" smtClean="0"/>
              <a:t>Resolution/Follow-Up time with Industry Filer: $75/hour (if necessary)</a:t>
            </a:r>
            <a:endParaRPr lang="en-US" dirty="0" smtClean="0"/>
          </a:p>
          <a:p>
            <a:endParaRPr lang="en-US" sz="600" dirty="0" smtClean="0"/>
          </a:p>
          <a:p>
            <a:r>
              <a:rPr lang="en-US" dirty="0" smtClean="0"/>
              <a:t>Our Fee includes: </a:t>
            </a:r>
          </a:p>
          <a:p>
            <a:pPr marL="171450" indent="-171450">
              <a:buFontTx/>
              <a:buChar char="-"/>
            </a:pPr>
            <a:r>
              <a:rPr lang="en-US" dirty="0" smtClean="0"/>
              <a:t>Set-up/paperwork to allow </a:t>
            </a:r>
            <a:r>
              <a:rPr lang="en-US" dirty="0" err="1" smtClean="0"/>
              <a:t>Primacea</a:t>
            </a:r>
            <a:r>
              <a:rPr lang="en-US" dirty="0" smtClean="0"/>
              <a:t> to access the Open Payments system on your </a:t>
            </a:r>
            <a:r>
              <a:rPr lang="en-US" dirty="0" smtClean="0"/>
              <a:t>behalf (saves you time)</a:t>
            </a:r>
          </a:p>
          <a:p>
            <a:pPr marL="171450" indent="-171450">
              <a:buFontTx/>
              <a:buChar char="-"/>
            </a:pPr>
            <a:r>
              <a:rPr lang="en-US" dirty="0" smtClean="0"/>
              <a:t>Sending you an email with a report showing all of your listed payments, which you can easily review and dispute</a:t>
            </a:r>
          </a:p>
          <a:p>
            <a:pPr marL="171450" indent="-171450">
              <a:buFontTx/>
              <a:buChar char="-"/>
            </a:pPr>
            <a:r>
              <a:rPr lang="en-US" dirty="0" smtClean="0"/>
              <a:t>Filing disputes on your behalf</a:t>
            </a:r>
          </a:p>
          <a:p>
            <a:pPr marL="171450" indent="-171450">
              <a:buFontTx/>
              <a:buChar char="-"/>
            </a:pPr>
            <a:r>
              <a:rPr lang="en-US" dirty="0" smtClean="0"/>
              <a:t>Working to resolve the disputes with your industry partners</a:t>
            </a:r>
          </a:p>
          <a:p>
            <a:pPr marL="171450" indent="-171450">
              <a:buFontTx/>
              <a:buChar char="-"/>
            </a:pPr>
            <a:endParaRPr lang="en-US" sz="600" dirty="0"/>
          </a:p>
          <a:p>
            <a:r>
              <a:rPr lang="en-US" sz="1500" u="sng" dirty="0" smtClean="0">
                <a:solidFill>
                  <a:schemeClr val="accent2">
                    <a:lumMod val="75000"/>
                  </a:schemeClr>
                </a:solidFill>
              </a:rPr>
              <a:t>Our Leadership Team</a:t>
            </a:r>
            <a:endParaRPr lang="en-US" sz="1500" dirty="0" smtClean="0">
              <a:solidFill>
                <a:schemeClr val="accent2">
                  <a:lumMod val="75000"/>
                </a:schemeClr>
              </a:solidFill>
            </a:endParaRPr>
          </a:p>
          <a:p>
            <a:endParaRPr lang="en-US" dirty="0" smtClean="0"/>
          </a:p>
          <a:p>
            <a:endParaRPr lang="en-US" dirty="0"/>
          </a:p>
        </p:txBody>
      </p:sp>
      <p:pic>
        <p:nvPicPr>
          <p:cNvPr id="37" name="Picture 36" descr="Jaff 2517x2372.jpg"/>
          <p:cNvPicPr>
            <a:picLocks noChangeAspect="1"/>
          </p:cNvPicPr>
          <p:nvPr/>
        </p:nvPicPr>
        <p:blipFill rotWithShape="1">
          <a:blip r:embed="rId4" cstate="print">
            <a:extLst>
              <a:ext uri="{28A0092B-C50C-407E-A947-70E740481C1C}">
                <a14:useLocalDpi xmlns:a14="http://schemas.microsoft.com/office/drawing/2010/main" val="0"/>
              </a:ext>
            </a:extLst>
          </a:blip>
          <a:srcRect l="20169" t="4883" r="12142" b="49973"/>
          <a:stretch/>
        </p:blipFill>
        <p:spPr>
          <a:xfrm>
            <a:off x="457200" y="6477000"/>
            <a:ext cx="615697" cy="616993"/>
          </a:xfrm>
          <a:prstGeom prst="rect">
            <a:avLst/>
          </a:prstGeom>
        </p:spPr>
      </p:pic>
      <p:sp>
        <p:nvSpPr>
          <p:cNvPr id="32" name="Text Placeholder 31"/>
          <p:cNvSpPr>
            <a:spLocks noGrp="1"/>
          </p:cNvSpPr>
          <p:nvPr>
            <p:ph type="body" sz="quarter" idx="4294967295"/>
          </p:nvPr>
        </p:nvSpPr>
        <p:spPr>
          <a:xfrm>
            <a:off x="7239000" y="4873688"/>
            <a:ext cx="2302192" cy="2212912"/>
          </a:xfrm>
          <a:solidFill>
            <a:schemeClr val="accent2">
              <a:lumMod val="20000"/>
              <a:lumOff val="80000"/>
            </a:schemeClr>
          </a:solidFill>
        </p:spPr>
        <p:txBody>
          <a:bodyPr>
            <a:normAutofit fontScale="62500" lnSpcReduction="20000"/>
          </a:bodyPr>
          <a:lstStyle/>
          <a:p>
            <a:pPr marL="0" indent="0">
              <a:buNone/>
            </a:pPr>
            <a:r>
              <a:rPr lang="en-US" dirty="0" smtClean="0">
                <a:solidFill>
                  <a:schemeClr val="tx1"/>
                </a:solidFill>
              </a:rPr>
              <a:t>A Quote </a:t>
            </a:r>
            <a:r>
              <a:rPr lang="en-US" dirty="0" smtClean="0">
                <a:solidFill>
                  <a:schemeClr val="tx1"/>
                </a:solidFill>
              </a:rPr>
              <a:t>from </a:t>
            </a:r>
            <a:r>
              <a:rPr lang="en-US" dirty="0" smtClean="0">
                <a:solidFill>
                  <a:schemeClr val="tx1"/>
                </a:solidFill>
              </a:rPr>
              <a:t>a </a:t>
            </a:r>
            <a:r>
              <a:rPr lang="en-US" dirty="0" err="1" smtClean="0">
                <a:solidFill>
                  <a:schemeClr val="tx1"/>
                </a:solidFill>
              </a:rPr>
              <a:t>Primacea</a:t>
            </a:r>
            <a:r>
              <a:rPr lang="en-US" dirty="0" smtClean="0">
                <a:solidFill>
                  <a:schemeClr val="tx1"/>
                </a:solidFill>
              </a:rPr>
              <a:t> client:</a:t>
            </a:r>
            <a:endParaRPr lang="en-US" dirty="0" smtClean="0">
              <a:solidFill>
                <a:schemeClr val="tx1"/>
              </a:solidFill>
            </a:endParaRPr>
          </a:p>
          <a:p>
            <a:endParaRPr lang="en-US" sz="600" dirty="0">
              <a:solidFill>
                <a:schemeClr val="tx1"/>
              </a:solidFill>
            </a:endParaRPr>
          </a:p>
          <a:p>
            <a:pPr marL="0" indent="0">
              <a:buNone/>
            </a:pPr>
            <a:r>
              <a:rPr lang="en-US" dirty="0">
                <a:solidFill>
                  <a:schemeClr val="tx1"/>
                </a:solidFill>
              </a:rPr>
              <a:t>“When questions/concerns about Open Payments reporting were raised, </a:t>
            </a:r>
            <a:r>
              <a:rPr lang="en-US" dirty="0" err="1">
                <a:solidFill>
                  <a:schemeClr val="tx1"/>
                </a:solidFill>
              </a:rPr>
              <a:t>Primacea</a:t>
            </a:r>
            <a:r>
              <a:rPr lang="en-US" dirty="0">
                <a:solidFill>
                  <a:schemeClr val="tx1"/>
                </a:solidFill>
              </a:rPr>
              <a:t> explored the issue in a diligent fashion, revealing important facts that reflected the unfortunate way the system is vulnerable to errors. In this way, they truly helped me in a way that I could never have figured out.”</a:t>
            </a:r>
            <a:r>
              <a:rPr lang="en-US" dirty="0" smtClean="0">
                <a:solidFill>
                  <a:schemeClr val="tx1"/>
                </a:solidFill>
              </a:rPr>
              <a:t>”</a:t>
            </a:r>
            <a:endParaRPr lang="en-US" dirty="0" smtClean="0">
              <a:solidFill>
                <a:schemeClr val="tx1"/>
              </a:solidFill>
            </a:endParaRPr>
          </a:p>
          <a:p>
            <a:endParaRPr lang="en-US" sz="1100" dirty="0"/>
          </a:p>
          <a:p>
            <a:endParaRPr lang="en-US" sz="1100" dirty="0"/>
          </a:p>
        </p:txBody>
      </p:sp>
      <p:sp>
        <p:nvSpPr>
          <p:cNvPr id="38" name="Text Placeholder 31"/>
          <p:cNvSpPr txBox="1">
            <a:spLocks/>
          </p:cNvSpPr>
          <p:nvPr/>
        </p:nvSpPr>
        <p:spPr>
          <a:xfrm>
            <a:off x="1143000" y="4800600"/>
            <a:ext cx="1676400" cy="2441512"/>
          </a:xfrm>
          <a:prstGeom prst="rect">
            <a:avLst/>
          </a:prstGeom>
        </p:spPr>
        <p:txBody>
          <a:bodyPr vert="horz" lIns="0" tIns="0" rIns="0" bIns="0" rtlCol="0">
            <a:noAutofit/>
          </a:bodyPr>
          <a:lstStyle>
            <a:lvl1pPr marL="0" indent="0" algn="l" defTabSz="754380" rtl="0" eaLnBrk="1" latinLnBrk="0" hangingPunct="1">
              <a:lnSpc>
                <a:spcPct val="100000"/>
              </a:lnSpc>
              <a:spcBef>
                <a:spcPts val="0"/>
              </a:spcBef>
              <a:buFont typeface="Arial" panose="020B0604020202020204" pitchFamily="34" charset="0"/>
              <a:buNone/>
              <a:defRPr sz="1300" b="0" i="1" kern="1200" baseline="0">
                <a:solidFill>
                  <a:schemeClr val="bg1"/>
                </a:solidFill>
                <a:latin typeface="+mn-lt"/>
                <a:ea typeface="+mn-ea"/>
                <a:cs typeface="+mn-cs"/>
              </a:defRPr>
            </a:lvl1pPr>
            <a:lvl2pPr marL="0" indent="0" algn="l" defTabSz="754380" rtl="0" eaLnBrk="1" latinLnBrk="0" hangingPunct="1">
              <a:lnSpc>
                <a:spcPct val="100000"/>
              </a:lnSpc>
              <a:spcBef>
                <a:spcPts val="1000"/>
              </a:spcBef>
              <a:buFont typeface="Arial" panose="020B0604020202020204" pitchFamily="34" charset="0"/>
              <a:buNone/>
              <a:defRPr sz="1000" kern="1200">
                <a:solidFill>
                  <a:schemeClr val="tx1"/>
                </a:solidFill>
                <a:latin typeface="+mn-lt"/>
                <a:ea typeface="+mn-ea"/>
                <a:cs typeface="+mn-cs"/>
              </a:defRPr>
            </a:lvl2pPr>
            <a:lvl3pPr marL="0" indent="0" algn="l" defTabSz="754380" rtl="0" eaLnBrk="1" latinLnBrk="0" hangingPunct="1">
              <a:lnSpc>
                <a:spcPct val="100000"/>
              </a:lnSpc>
              <a:spcBef>
                <a:spcPts val="1000"/>
              </a:spcBef>
              <a:buFont typeface="Arial" panose="020B0604020202020204" pitchFamily="34" charset="0"/>
              <a:buNone/>
              <a:defRPr sz="1000" kern="1200">
                <a:solidFill>
                  <a:schemeClr val="tx1"/>
                </a:solidFill>
                <a:latin typeface="+mn-lt"/>
                <a:ea typeface="+mn-ea"/>
                <a:cs typeface="+mn-cs"/>
              </a:defRPr>
            </a:lvl3pPr>
            <a:lvl4pPr marL="0" indent="0" algn="l" defTabSz="754380" rtl="0" eaLnBrk="1" latinLnBrk="0" hangingPunct="1">
              <a:lnSpc>
                <a:spcPct val="100000"/>
              </a:lnSpc>
              <a:spcBef>
                <a:spcPts val="1000"/>
              </a:spcBef>
              <a:buFont typeface="Arial" panose="020B0604020202020204" pitchFamily="34" charset="0"/>
              <a:buNone/>
              <a:defRPr sz="1000" kern="1200">
                <a:solidFill>
                  <a:schemeClr val="tx1"/>
                </a:solidFill>
                <a:latin typeface="+mn-lt"/>
                <a:ea typeface="+mn-ea"/>
                <a:cs typeface="+mn-cs"/>
              </a:defRPr>
            </a:lvl4pPr>
            <a:lvl5pPr marL="0" indent="0" algn="l" defTabSz="754380" rtl="0" eaLnBrk="1" latinLnBrk="0" hangingPunct="1">
              <a:lnSpc>
                <a:spcPct val="100000"/>
              </a:lnSpc>
              <a:spcBef>
                <a:spcPts val="1000"/>
              </a:spcBef>
              <a:buFont typeface="Arial" panose="020B0604020202020204" pitchFamily="34" charset="0"/>
              <a:buNone/>
              <a:defRPr sz="1000" kern="1200">
                <a:solidFill>
                  <a:schemeClr val="tx1"/>
                </a:solidFill>
                <a:latin typeface="+mn-lt"/>
                <a:ea typeface="+mn-ea"/>
                <a:cs typeface="+mn-cs"/>
              </a:defRPr>
            </a:lvl5pPr>
            <a:lvl6pPr marL="2074545" indent="-188595" algn="l" defTabSz="754380" rtl="0" eaLnBrk="1" latinLnBrk="0" hangingPunct="1">
              <a:lnSpc>
                <a:spcPct val="90000"/>
              </a:lnSpc>
              <a:spcBef>
                <a:spcPct val="30000"/>
              </a:spcBef>
              <a:buFont typeface="Arial" panose="020B0604020202020204" pitchFamily="34" charset="0"/>
              <a:buChar char="•"/>
              <a:defRPr sz="1485" kern="1200">
                <a:solidFill>
                  <a:schemeClr val="tx1"/>
                </a:solidFill>
                <a:latin typeface="+mn-lt"/>
                <a:ea typeface="+mn-ea"/>
                <a:cs typeface="+mn-cs"/>
              </a:defRPr>
            </a:lvl6pPr>
            <a:lvl7pPr marL="2451735" indent="-188595" algn="l" defTabSz="754380" rtl="0" eaLnBrk="1" latinLnBrk="0" hangingPunct="1">
              <a:lnSpc>
                <a:spcPct val="90000"/>
              </a:lnSpc>
              <a:spcBef>
                <a:spcPct val="30000"/>
              </a:spcBef>
              <a:buFont typeface="Arial" panose="020B0604020202020204" pitchFamily="34" charset="0"/>
              <a:buChar char="•"/>
              <a:defRPr sz="1485" kern="1200">
                <a:solidFill>
                  <a:schemeClr val="tx1"/>
                </a:solidFill>
                <a:latin typeface="+mn-lt"/>
                <a:ea typeface="+mn-ea"/>
                <a:cs typeface="+mn-cs"/>
              </a:defRPr>
            </a:lvl7pPr>
            <a:lvl8pPr marL="2828925" indent="-188595" algn="l" defTabSz="754380" rtl="0" eaLnBrk="1" latinLnBrk="0" hangingPunct="1">
              <a:lnSpc>
                <a:spcPct val="90000"/>
              </a:lnSpc>
              <a:spcBef>
                <a:spcPct val="30000"/>
              </a:spcBef>
              <a:buFont typeface="Arial" panose="020B0604020202020204" pitchFamily="34" charset="0"/>
              <a:buChar char="•"/>
              <a:defRPr sz="1485" kern="1200">
                <a:solidFill>
                  <a:schemeClr val="tx1"/>
                </a:solidFill>
                <a:latin typeface="+mn-lt"/>
                <a:ea typeface="+mn-ea"/>
                <a:cs typeface="+mn-cs"/>
              </a:defRPr>
            </a:lvl8pPr>
            <a:lvl9pPr marL="3206115" indent="-188595" algn="l" defTabSz="754380" rtl="0" eaLnBrk="1" latinLnBrk="0" hangingPunct="1">
              <a:lnSpc>
                <a:spcPct val="90000"/>
              </a:lnSpc>
              <a:spcBef>
                <a:spcPct val="30000"/>
              </a:spcBef>
              <a:buFont typeface="Arial" panose="020B0604020202020204" pitchFamily="34" charset="0"/>
              <a:buChar char="•"/>
              <a:defRPr sz="1485" kern="1200">
                <a:solidFill>
                  <a:schemeClr val="tx1"/>
                </a:solidFill>
                <a:latin typeface="+mn-lt"/>
                <a:ea typeface="+mn-ea"/>
                <a:cs typeface="+mn-cs"/>
              </a:defRPr>
            </a:lvl9pPr>
          </a:lstStyle>
          <a:p>
            <a:r>
              <a:rPr lang="en-US" sz="900" dirty="0" smtClean="0">
                <a:solidFill>
                  <a:schemeClr val="tx1"/>
                </a:solidFill>
              </a:rPr>
              <a:t>Steve </a:t>
            </a:r>
            <a:r>
              <a:rPr lang="en-US" sz="900" dirty="0" err="1" smtClean="0">
                <a:solidFill>
                  <a:schemeClr val="tx1"/>
                </a:solidFill>
              </a:rPr>
              <a:t>Cagnetta</a:t>
            </a:r>
            <a:endParaRPr lang="en-US" sz="900" dirty="0" smtClean="0">
              <a:solidFill>
                <a:schemeClr val="tx1"/>
              </a:solidFill>
            </a:endParaRPr>
          </a:p>
          <a:p>
            <a:r>
              <a:rPr lang="en-US" sz="900" dirty="0" smtClean="0">
                <a:solidFill>
                  <a:schemeClr val="tx1"/>
                </a:solidFill>
              </a:rPr>
              <a:t>A practicing </a:t>
            </a:r>
            <a:r>
              <a:rPr lang="en-US" sz="900" dirty="0">
                <a:solidFill>
                  <a:schemeClr val="tx1"/>
                </a:solidFill>
              </a:rPr>
              <a:t>attorney for nearly 20 </a:t>
            </a:r>
            <a:r>
              <a:rPr lang="en-US" sz="900" dirty="0" smtClean="0">
                <a:solidFill>
                  <a:schemeClr val="tx1"/>
                </a:solidFill>
              </a:rPr>
              <a:t>years, Steve has negotiated hundreds of contracts between physicians and industry.</a:t>
            </a:r>
          </a:p>
          <a:p>
            <a:endParaRPr lang="en-US" sz="900" dirty="0" smtClean="0">
              <a:solidFill>
                <a:schemeClr val="tx1"/>
              </a:solidFill>
            </a:endParaRPr>
          </a:p>
          <a:p>
            <a:r>
              <a:rPr lang="en-US" sz="900" dirty="0" smtClean="0">
                <a:solidFill>
                  <a:schemeClr val="tx1"/>
                </a:solidFill>
              </a:rPr>
              <a:t>Tom Cronin</a:t>
            </a:r>
          </a:p>
          <a:p>
            <a:r>
              <a:rPr lang="en-US" sz="900" dirty="0" smtClean="0">
                <a:solidFill>
                  <a:schemeClr val="tx1"/>
                </a:solidFill>
              </a:rPr>
              <a:t>An MIT-trained entrepreneur that grew a healthcare services firm to $70 million in revenue before its sale to a public company</a:t>
            </a:r>
          </a:p>
          <a:p>
            <a:endParaRPr lang="en-US" sz="900" dirty="0">
              <a:solidFill>
                <a:schemeClr val="tx1"/>
              </a:solidFill>
            </a:endParaRPr>
          </a:p>
          <a:p>
            <a:r>
              <a:rPr lang="en-US" sz="900" dirty="0" smtClean="0">
                <a:solidFill>
                  <a:schemeClr val="tx1"/>
                </a:solidFill>
              </a:rPr>
              <a:t>Dr. Michael </a:t>
            </a:r>
            <a:r>
              <a:rPr lang="en-US" sz="900" dirty="0" err="1" smtClean="0">
                <a:solidFill>
                  <a:schemeClr val="tx1"/>
                </a:solidFill>
              </a:rPr>
              <a:t>Jaff</a:t>
            </a:r>
            <a:r>
              <a:rPr lang="en-US" sz="900" dirty="0" smtClean="0">
                <a:solidFill>
                  <a:schemeClr val="tx1"/>
                </a:solidFill>
              </a:rPr>
              <a:t> </a:t>
            </a:r>
          </a:p>
          <a:p>
            <a:r>
              <a:rPr lang="en-US" sz="900" dirty="0" smtClean="0">
                <a:solidFill>
                  <a:schemeClr val="tx1"/>
                </a:solidFill>
              </a:rPr>
              <a:t>Medical Director, Mass General Vascular Center. Dr</a:t>
            </a:r>
            <a:r>
              <a:rPr lang="en-US" sz="900" dirty="0">
                <a:solidFill>
                  <a:schemeClr val="tx1"/>
                </a:solidFill>
              </a:rPr>
              <a:t>. </a:t>
            </a:r>
            <a:r>
              <a:rPr lang="en-US" sz="900" dirty="0" err="1">
                <a:solidFill>
                  <a:schemeClr val="tx1"/>
                </a:solidFill>
              </a:rPr>
              <a:t>Jaff</a:t>
            </a:r>
            <a:r>
              <a:rPr lang="en-US" sz="900" dirty="0">
                <a:solidFill>
                  <a:schemeClr val="tx1"/>
                </a:solidFill>
              </a:rPr>
              <a:t> believes physician-industry collaborations have been critical to the advancement of patient care. He is an active clinical consultant in all aspects of vascular </a:t>
            </a:r>
            <a:r>
              <a:rPr lang="en-US" sz="900" dirty="0" smtClean="0">
                <a:solidFill>
                  <a:schemeClr val="tx1"/>
                </a:solidFill>
              </a:rPr>
              <a:t>medicine</a:t>
            </a:r>
          </a:p>
        </p:txBody>
      </p:sp>
      <p:pic>
        <p:nvPicPr>
          <p:cNvPr id="41" name="Picture 40" descr="C:\Documents and Settings\sladd\My Documents\Downloads\primacea_logo_final.png\primacea_logo_final.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39000" y="381000"/>
            <a:ext cx="2286000" cy="400685"/>
          </a:xfrm>
          <a:prstGeom prst="rect">
            <a:avLst/>
          </a:prstGeom>
          <a:noFill/>
          <a:ln w="9525">
            <a:noFill/>
            <a:miter lim="800000"/>
            <a:headEnd/>
            <a:tailEnd/>
          </a:ln>
          <a:extLst>
            <a:ext uri="{FAA26D3D-D897-4be2-8F04-BA451C77F1D7}">
              <ma14:placeholderFlag xmlns="" xmlns:ma14="http://schemas.microsoft.com/office/mac/drawingml/2011/main"/>
            </a:ext>
          </a:extLst>
        </p:spPr>
      </p:pic>
      <p:pic>
        <p:nvPicPr>
          <p:cNvPr id="1026" name="Picture 2" descr="https://photos-3.dropbox.com/t/2/AADR4z8pt1uokggZDnDcbojm-ZOBv54wHyKMYPg0zIslVQ/12/499159622/jpeg/32x32/3/1461286800/0/2/Steve%202006-09%20-%20III_edited.jpg/ENmeyoYEGCUgAigC/WiWQ4hRz2svCT7DciYiEPMtUMhXitNPpV7ppMISg6Cw?size_mode=5&amp;size=32x32"/>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t="13334" b="18722"/>
          <a:stretch/>
        </p:blipFill>
        <p:spPr bwMode="auto">
          <a:xfrm>
            <a:off x="457200" y="4800600"/>
            <a:ext cx="642544" cy="582097"/>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p:cNvPicPr>
            <a:picLocks/>
          </p:cNvPicPr>
          <p:nvPr/>
        </p:nvPicPr>
        <p:blipFill rotWithShape="1">
          <a:blip r:embed="rId6" cstate="print">
            <a:extLst>
              <a:ext uri="{28A0092B-C50C-407E-A947-70E740481C1C}">
                <a14:useLocalDpi xmlns:a14="http://schemas.microsoft.com/office/drawing/2010/main" val="0"/>
              </a:ext>
            </a:extLst>
          </a:blip>
          <a:srcRect l="-2164" r="4246" b="25215"/>
          <a:stretch/>
        </p:blipFill>
        <p:spPr>
          <a:xfrm>
            <a:off x="439878" y="5638800"/>
            <a:ext cx="633019" cy="609600"/>
          </a:xfrm>
          <a:prstGeom prst="rect">
            <a:avLst/>
          </a:prstGeom>
        </p:spPr>
      </p:pic>
    </p:spTree>
    <p:extLst>
      <p:ext uri="{BB962C8B-B14F-4D97-AF65-F5344CB8AC3E}">
        <p14:creationId xmlns:p14="http://schemas.microsoft.com/office/powerpoint/2010/main" val="169990711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3515723" y="250023"/>
            <a:ext cx="3113677" cy="598099"/>
          </a:xfrm>
        </p:spPr>
        <p:txBody>
          <a:bodyPr/>
          <a:lstStyle/>
          <a:p>
            <a:pPr algn="ctr"/>
            <a:r>
              <a:rPr lang="en-US" dirty="0" smtClean="0"/>
              <a:t>Or Choose Our </a:t>
            </a:r>
            <a:r>
              <a:rPr lang="en-US" u="sng" dirty="0" smtClean="0"/>
              <a:t>‘Full Service’:</a:t>
            </a:r>
            <a:r>
              <a:rPr lang="en-US" u="sng" dirty="0" smtClean="0"/>
              <a:t> </a:t>
            </a:r>
            <a:r>
              <a:rPr lang="en-US" dirty="0" err="1"/>
              <a:t>Primacea</a:t>
            </a:r>
            <a:r>
              <a:rPr lang="en-US" dirty="0"/>
              <a:t> Makes Life Easier for KOL’s By:</a:t>
            </a:r>
            <a:r>
              <a:rPr lang="en-US" u="sng" dirty="0"/>
              <a:t> </a:t>
            </a:r>
            <a:endParaRPr lang="en-US" dirty="0"/>
          </a:p>
          <a:p>
            <a:endParaRPr lang="en-US" dirty="0"/>
          </a:p>
        </p:txBody>
      </p:sp>
      <p:sp>
        <p:nvSpPr>
          <p:cNvPr id="16" name="Text Placeholder 15"/>
          <p:cNvSpPr>
            <a:spLocks noGrp="1"/>
          </p:cNvSpPr>
          <p:nvPr>
            <p:ph type="body" sz="quarter" idx="28"/>
          </p:nvPr>
        </p:nvSpPr>
        <p:spPr>
          <a:xfrm>
            <a:off x="7010401" y="533400"/>
            <a:ext cx="3047999" cy="579170"/>
          </a:xfrm>
        </p:spPr>
        <p:txBody>
          <a:bodyPr/>
          <a:lstStyle/>
          <a:p>
            <a:pPr lvl="0"/>
            <a:r>
              <a:rPr lang="en-US" sz="2000" u="sng" dirty="0" smtClean="0">
                <a:solidFill>
                  <a:schemeClr val="accent2">
                    <a:lumMod val="75000"/>
                  </a:schemeClr>
                </a:solidFill>
              </a:rPr>
              <a:t>Our iPhone App and Web Portal </a:t>
            </a:r>
            <a:r>
              <a:rPr lang="en-US" sz="2000" dirty="0" smtClean="0">
                <a:solidFill>
                  <a:schemeClr val="accent2">
                    <a:lumMod val="75000"/>
                  </a:schemeClr>
                </a:solidFill>
              </a:rPr>
              <a:t>Make it a Breeze to Invoice Industry Contracts!</a:t>
            </a:r>
          </a:p>
        </p:txBody>
      </p:sp>
      <p:grpSp>
        <p:nvGrpSpPr>
          <p:cNvPr id="25" name="Group 24"/>
          <p:cNvGrpSpPr/>
          <p:nvPr/>
        </p:nvGrpSpPr>
        <p:grpSpPr>
          <a:xfrm>
            <a:off x="6817186" y="1142999"/>
            <a:ext cx="3210112" cy="2819401"/>
            <a:chOff x="526942" y="1474864"/>
            <a:chExt cx="3220502" cy="2786421"/>
          </a:xfrm>
        </p:grpSpPr>
        <p:pic>
          <p:nvPicPr>
            <p:cNvPr id="27" name="Picture 26"/>
            <p:cNvPicPr>
              <a:picLocks noChangeAspect="1"/>
            </p:cNvPicPr>
            <p:nvPr/>
          </p:nvPicPr>
          <p:blipFill>
            <a:blip r:embed="rId3"/>
            <a:stretch>
              <a:fillRect/>
            </a:stretch>
          </p:blipFill>
          <p:spPr>
            <a:xfrm>
              <a:off x="526942" y="2367665"/>
              <a:ext cx="3220502" cy="1893620"/>
            </a:xfrm>
            <a:prstGeom prst="rect">
              <a:avLst/>
            </a:prstGeom>
          </p:spPr>
        </p:pic>
        <p:sp>
          <p:nvSpPr>
            <p:cNvPr id="28" name="TextBox 27"/>
            <p:cNvSpPr txBox="1"/>
            <p:nvPr/>
          </p:nvSpPr>
          <p:spPr>
            <a:xfrm>
              <a:off x="644335" y="1474864"/>
              <a:ext cx="2904972" cy="912529"/>
            </a:xfrm>
            <a:prstGeom prst="rect">
              <a:avLst/>
            </a:prstGeom>
            <a:solidFill>
              <a:schemeClr val="accent1">
                <a:lumMod val="20000"/>
                <a:lumOff val="80000"/>
                <a:alpha val="60000"/>
              </a:schemeClr>
            </a:solidFill>
          </p:spPr>
          <p:txBody>
            <a:bodyPr wrap="square" rtlCol="0">
              <a:spAutoFit/>
            </a:bodyPr>
            <a:lstStyle/>
            <a:p>
              <a:r>
                <a:rPr lang="en-US" dirty="0" smtClean="0">
                  <a:solidFill>
                    <a:srgbClr val="C87B3A"/>
                  </a:solidFill>
                </a:rPr>
                <a:t>Open our app, choose the contract, enter hours spent, then invoice in two clicks  </a:t>
              </a:r>
              <a:endParaRPr lang="en-US" dirty="0">
                <a:solidFill>
                  <a:srgbClr val="C87B3A"/>
                </a:solidFill>
              </a:endParaRPr>
            </a:p>
          </p:txBody>
        </p:sp>
      </p:grpSp>
      <p:sp>
        <p:nvSpPr>
          <p:cNvPr id="29" name="Text Placeholder 6"/>
          <p:cNvSpPr>
            <a:spLocks noGrp="1"/>
          </p:cNvSpPr>
          <p:nvPr>
            <p:ph type="body" sz="quarter" idx="16"/>
          </p:nvPr>
        </p:nvSpPr>
        <p:spPr>
          <a:xfrm>
            <a:off x="352124" y="250024"/>
            <a:ext cx="2772076" cy="414352"/>
          </a:xfrm>
        </p:spPr>
        <p:txBody>
          <a:bodyPr/>
          <a:lstStyle/>
          <a:p>
            <a:pPr algn="ctr"/>
            <a:r>
              <a:rPr lang="en-US" dirty="0" err="1" smtClean="0"/>
              <a:t>Primacea</a:t>
            </a:r>
            <a:r>
              <a:rPr lang="en-US" dirty="0" smtClean="0"/>
              <a:t> Services </a:t>
            </a:r>
            <a:r>
              <a:rPr lang="en-US" u="sng" dirty="0" smtClean="0"/>
              <a:t>Specific to ‘Open Payments’</a:t>
            </a:r>
            <a:endParaRPr lang="en-US" u="sng" dirty="0"/>
          </a:p>
        </p:txBody>
      </p:sp>
      <p:sp>
        <p:nvSpPr>
          <p:cNvPr id="30" name="Text Placeholder 3"/>
          <p:cNvSpPr>
            <a:spLocks noGrp="1"/>
          </p:cNvSpPr>
          <p:nvPr>
            <p:ph type="body" sz="quarter" idx="13"/>
          </p:nvPr>
        </p:nvSpPr>
        <p:spPr>
          <a:xfrm>
            <a:off x="448633" y="848123"/>
            <a:ext cx="2675567" cy="6695677"/>
          </a:xfrm>
        </p:spPr>
        <p:txBody>
          <a:bodyPr/>
          <a:lstStyle/>
          <a:p>
            <a:pPr>
              <a:lnSpc>
                <a:spcPct val="100000"/>
              </a:lnSpc>
              <a:spcBef>
                <a:spcPts val="0"/>
              </a:spcBef>
            </a:pPr>
            <a:r>
              <a:rPr lang="en-US" dirty="0" err="1" smtClean="0"/>
              <a:t>Primacea</a:t>
            </a:r>
            <a:r>
              <a:rPr lang="en-US" dirty="0" smtClean="0"/>
              <a:t> was formed well in advance of the </a:t>
            </a:r>
            <a:r>
              <a:rPr lang="en-US" dirty="0" smtClean="0"/>
              <a:t>Open Payments system in order to assist physicians in managing all aspects of industry contracts.</a:t>
            </a:r>
          </a:p>
          <a:p>
            <a:pPr>
              <a:lnSpc>
                <a:spcPct val="100000"/>
              </a:lnSpc>
              <a:spcBef>
                <a:spcPts val="0"/>
              </a:spcBef>
            </a:pPr>
            <a:endParaRPr lang="en-US" dirty="0" smtClean="0"/>
          </a:p>
          <a:p>
            <a:pPr>
              <a:lnSpc>
                <a:spcPct val="100000"/>
              </a:lnSpc>
              <a:spcBef>
                <a:spcPts val="0"/>
              </a:spcBef>
            </a:pPr>
            <a:r>
              <a:rPr lang="en-US" dirty="0" smtClean="0"/>
              <a:t>Soon, though, Open Payments became an important part of our work. After a prominent physician was incorrectly publicized in the </a:t>
            </a:r>
            <a:r>
              <a:rPr lang="en-US" i="1" dirty="0" smtClean="0"/>
              <a:t>New York Times </a:t>
            </a:r>
            <a:r>
              <a:rPr lang="en-US" dirty="0" smtClean="0"/>
              <a:t>as having received over $300,000 from an industry company, we were asked to intervene. We determined that the actual payment was less than half the amount shown. Still, one couldn’t undo the negative publicity of the article.</a:t>
            </a:r>
          </a:p>
          <a:p>
            <a:pPr>
              <a:lnSpc>
                <a:spcPct val="100000"/>
              </a:lnSpc>
            </a:pPr>
            <a:r>
              <a:rPr lang="en-US" dirty="0" smtClean="0"/>
              <a:t>At that time (2014), we investigated whether our other client physicians </a:t>
            </a:r>
            <a:r>
              <a:rPr lang="en-US" dirty="0"/>
              <a:t>were also victims of </a:t>
            </a:r>
            <a:r>
              <a:rPr lang="en-US" dirty="0" smtClean="0"/>
              <a:t>erroneous reporting. We found errors with:</a:t>
            </a:r>
            <a:endParaRPr lang="en-US" dirty="0"/>
          </a:p>
          <a:p>
            <a:pPr lvl="0">
              <a:lnSpc>
                <a:spcPct val="100000"/>
              </a:lnSpc>
              <a:spcBef>
                <a:spcPts val="0"/>
              </a:spcBef>
            </a:pPr>
            <a:r>
              <a:rPr lang="en-US" dirty="0" smtClean="0"/>
              <a:t>- 31</a:t>
            </a:r>
            <a:r>
              <a:rPr lang="en-US" dirty="0"/>
              <a:t>% of payments </a:t>
            </a:r>
            <a:r>
              <a:rPr lang="en-US" dirty="0" smtClean="0"/>
              <a:t>made</a:t>
            </a:r>
          </a:p>
          <a:p>
            <a:pPr lvl="0">
              <a:lnSpc>
                <a:spcPct val="100000"/>
              </a:lnSpc>
              <a:spcBef>
                <a:spcPts val="0"/>
              </a:spcBef>
            </a:pPr>
            <a:r>
              <a:rPr lang="en-US" dirty="0" smtClean="0"/>
              <a:t>- 34</a:t>
            </a:r>
            <a:r>
              <a:rPr lang="en-US" dirty="0"/>
              <a:t>% of </a:t>
            </a:r>
            <a:r>
              <a:rPr lang="en-US" dirty="0" smtClean="0"/>
              <a:t>dollars listed</a:t>
            </a:r>
          </a:p>
          <a:p>
            <a:pPr marL="171450" lvl="0" indent="-171450">
              <a:lnSpc>
                <a:spcPct val="100000"/>
              </a:lnSpc>
              <a:spcBef>
                <a:spcPts val="0"/>
              </a:spcBef>
              <a:buFontTx/>
              <a:buChar char="-"/>
            </a:pPr>
            <a:endParaRPr lang="en-US" dirty="0"/>
          </a:p>
          <a:p>
            <a:pPr>
              <a:lnSpc>
                <a:spcPct val="100000"/>
              </a:lnSpc>
              <a:spcBef>
                <a:spcPts val="0"/>
              </a:spcBef>
            </a:pPr>
            <a:r>
              <a:rPr lang="en-US" dirty="0" smtClean="0"/>
              <a:t>While system improvements have been made since that time, we still find our clients disputing a substantial portion of their listed payments. As a result, we have introduced an ‘a la carte’ system where we will assist physicians through the Open Payments review and dispute process.</a:t>
            </a:r>
          </a:p>
          <a:p>
            <a:pPr>
              <a:lnSpc>
                <a:spcPct val="100000"/>
              </a:lnSpc>
            </a:pPr>
            <a:r>
              <a:rPr lang="en-US" dirty="0" smtClean="0"/>
              <a:t>After achieving log-in to the system on your behalf (no small feat, as is well known to people who have tried it), we will send you a populated link to our web portal, where we will have loaded all of your payment listings. You then, click boxes to dispute particular line items. If you return disputed items to </a:t>
            </a:r>
            <a:r>
              <a:rPr lang="en-US" dirty="0" err="1" smtClean="0"/>
              <a:t>Primacea</a:t>
            </a:r>
            <a:r>
              <a:rPr lang="en-US" dirty="0" smtClean="0"/>
              <a:t> before May 10, we will enter the disputes into the system on your behalf (including the required explanation of the dispute). We will then oversee the dispute process, coordinating with you and the industry organization to resolve the issue. </a:t>
            </a:r>
          </a:p>
          <a:p>
            <a:pPr algn="ctr">
              <a:lnSpc>
                <a:spcPct val="100000"/>
              </a:lnSpc>
            </a:pPr>
            <a:r>
              <a:rPr lang="en-US" sz="1200" b="1" dirty="0" smtClean="0">
                <a:solidFill>
                  <a:srgbClr val="FF0000"/>
                </a:solidFill>
              </a:rPr>
              <a:t>Act now, and the disputed items will not appear in the Open Payments listing!</a:t>
            </a:r>
            <a:endParaRPr lang="en-US" sz="1200" b="1" dirty="0">
              <a:solidFill>
                <a:srgbClr val="FF0000"/>
              </a:solidFill>
            </a:endParaRPr>
          </a:p>
          <a:p>
            <a:endParaRPr lang="en-US" dirty="0" smtClean="0"/>
          </a:p>
          <a:p>
            <a:endParaRPr lang="en-US" dirty="0"/>
          </a:p>
          <a:p>
            <a:endParaRPr lang="en-US" dirty="0"/>
          </a:p>
          <a:p>
            <a:pPr>
              <a:lnSpc>
                <a:spcPct val="100000"/>
              </a:lnSpc>
              <a:spcBef>
                <a:spcPts val="0"/>
              </a:spcBef>
            </a:pPr>
            <a:endParaRPr lang="en-US" dirty="0"/>
          </a:p>
          <a:p>
            <a:endParaRPr lang="en-US" dirty="0" smtClean="0"/>
          </a:p>
          <a:p>
            <a:endParaRPr lang="en-US" dirty="0"/>
          </a:p>
        </p:txBody>
      </p:sp>
      <p:sp>
        <p:nvSpPr>
          <p:cNvPr id="32" name="Text Placeholder 3"/>
          <p:cNvSpPr>
            <a:spLocks noGrp="1"/>
          </p:cNvSpPr>
          <p:nvPr>
            <p:ph type="body" sz="quarter" idx="13"/>
          </p:nvPr>
        </p:nvSpPr>
        <p:spPr>
          <a:xfrm>
            <a:off x="3771899" y="1053863"/>
            <a:ext cx="2514602" cy="6695677"/>
          </a:xfrm>
        </p:spPr>
        <p:txBody>
          <a:bodyPr/>
          <a:lstStyle/>
          <a:p>
            <a:pPr>
              <a:lnSpc>
                <a:spcPct val="100000"/>
              </a:lnSpc>
              <a:spcBef>
                <a:spcPts val="0"/>
              </a:spcBef>
            </a:pPr>
            <a:r>
              <a:rPr lang="en-US" b="1" dirty="0" smtClean="0"/>
              <a:t>Negotiating </a:t>
            </a:r>
            <a:r>
              <a:rPr lang="en-US" b="1" dirty="0" smtClean="0"/>
              <a:t>industry contracts </a:t>
            </a:r>
            <a:r>
              <a:rPr lang="en-US" b="1" u="sng" dirty="0"/>
              <a:t>on your </a:t>
            </a:r>
            <a:r>
              <a:rPr lang="en-US" b="1" u="sng" dirty="0" smtClean="0"/>
              <a:t>behalf</a:t>
            </a:r>
            <a:r>
              <a:rPr lang="en-US" b="1" dirty="0" smtClean="0"/>
              <a:t> for </a:t>
            </a:r>
            <a:r>
              <a:rPr lang="en-US" b="1" dirty="0"/>
              <a:t>no additional </a:t>
            </a:r>
            <a:r>
              <a:rPr lang="en-US" b="1" dirty="0" smtClean="0"/>
              <a:t>fee</a:t>
            </a:r>
          </a:p>
          <a:p>
            <a:pPr marL="171450" indent="-171450">
              <a:lnSpc>
                <a:spcPct val="100000"/>
              </a:lnSpc>
              <a:spcBef>
                <a:spcPts val="0"/>
              </a:spcBef>
              <a:buFont typeface="Arial" panose="020B0604020202020204" pitchFamily="34" charset="0"/>
              <a:buChar char="•"/>
            </a:pPr>
            <a:r>
              <a:rPr lang="en-US" dirty="0" smtClean="0"/>
              <a:t>Our experienced counsel will </a:t>
            </a:r>
            <a:r>
              <a:rPr lang="en-US" dirty="0"/>
              <a:t>review </a:t>
            </a:r>
            <a:r>
              <a:rPr lang="en-US" dirty="0" smtClean="0"/>
              <a:t>all industry </a:t>
            </a:r>
            <a:r>
              <a:rPr lang="en-US" dirty="0"/>
              <a:t>contracts </a:t>
            </a:r>
            <a:r>
              <a:rPr lang="en-US" dirty="0" smtClean="0"/>
              <a:t>for you to </a:t>
            </a:r>
            <a:r>
              <a:rPr lang="en-US" dirty="0"/>
              <a:t>ensure that they adhere to </a:t>
            </a:r>
            <a:r>
              <a:rPr lang="en-US" dirty="0" smtClean="0"/>
              <a:t>industry </a:t>
            </a:r>
            <a:r>
              <a:rPr lang="en-US" dirty="0"/>
              <a:t>standards, and do not include </a:t>
            </a:r>
            <a:r>
              <a:rPr lang="en-US" dirty="0" smtClean="0"/>
              <a:t>problematic provisions like non-competes</a:t>
            </a:r>
            <a:r>
              <a:rPr lang="en-US" dirty="0"/>
              <a:t>, or indemnity or disparagement clauses.</a:t>
            </a:r>
          </a:p>
          <a:p>
            <a:pPr marL="171450" indent="-171450">
              <a:lnSpc>
                <a:spcPct val="100000"/>
              </a:lnSpc>
              <a:spcBef>
                <a:spcPts val="0"/>
              </a:spcBef>
              <a:buFont typeface="Arial" panose="020B0604020202020204" pitchFamily="34" charset="0"/>
              <a:buChar char="•"/>
            </a:pPr>
            <a:r>
              <a:rPr lang="en-US" dirty="0" err="1" smtClean="0"/>
              <a:t>Primacea</a:t>
            </a:r>
            <a:r>
              <a:rPr lang="en-US" dirty="0" smtClean="0"/>
              <a:t> </a:t>
            </a:r>
            <a:r>
              <a:rPr lang="en-US" dirty="0"/>
              <a:t>has a large and growing ‘contract library’ of hundreds of industry/physician contracts</a:t>
            </a:r>
            <a:r>
              <a:rPr lang="en-US" dirty="0" smtClean="0"/>
              <a:t>. </a:t>
            </a:r>
          </a:p>
          <a:p>
            <a:pPr>
              <a:lnSpc>
                <a:spcPct val="100000"/>
              </a:lnSpc>
              <a:spcBef>
                <a:spcPts val="0"/>
              </a:spcBef>
            </a:pPr>
            <a:endParaRPr lang="en-US" sz="400" dirty="0" smtClean="0"/>
          </a:p>
          <a:p>
            <a:pPr>
              <a:lnSpc>
                <a:spcPct val="100000"/>
              </a:lnSpc>
              <a:spcBef>
                <a:spcPts val="0"/>
              </a:spcBef>
            </a:pPr>
            <a:r>
              <a:rPr lang="en-US" b="1" dirty="0" smtClean="0"/>
              <a:t>Ensuring </a:t>
            </a:r>
            <a:r>
              <a:rPr lang="en-US" b="1" dirty="0" smtClean="0"/>
              <a:t>that you are obtaining ‘Fair Market Value’ for your services</a:t>
            </a:r>
            <a:endParaRPr lang="en-US" b="1" dirty="0"/>
          </a:p>
          <a:p>
            <a:pPr marL="171450" indent="-171450">
              <a:lnSpc>
                <a:spcPct val="100000"/>
              </a:lnSpc>
              <a:spcBef>
                <a:spcPts val="0"/>
              </a:spcBef>
              <a:buFont typeface="Arial" panose="020B0604020202020204" pitchFamily="34" charset="0"/>
              <a:buChar char="•"/>
            </a:pPr>
            <a:r>
              <a:rPr lang="en-US" dirty="0" err="1"/>
              <a:t>Primacea</a:t>
            </a:r>
            <a:r>
              <a:rPr lang="en-US" dirty="0"/>
              <a:t> </a:t>
            </a:r>
            <a:r>
              <a:rPr lang="en-US" dirty="0" smtClean="0"/>
              <a:t>will use its large base of contracts and proprietary ‘FMV Evaluator’ to ensure that you are being compensated what you are worth</a:t>
            </a:r>
            <a:endParaRPr lang="en-US" b="1" dirty="0" smtClean="0"/>
          </a:p>
          <a:p>
            <a:pPr>
              <a:lnSpc>
                <a:spcPct val="100000"/>
              </a:lnSpc>
              <a:spcBef>
                <a:spcPts val="0"/>
              </a:spcBef>
            </a:pPr>
            <a:endParaRPr lang="en-US" sz="400" b="1" dirty="0"/>
          </a:p>
          <a:p>
            <a:pPr>
              <a:lnSpc>
                <a:spcPct val="100000"/>
              </a:lnSpc>
              <a:spcBef>
                <a:spcPts val="0"/>
              </a:spcBef>
            </a:pPr>
            <a:r>
              <a:rPr lang="en-US" b="1" dirty="0" smtClean="0"/>
              <a:t>Managing </a:t>
            </a:r>
            <a:r>
              <a:rPr lang="en-US" b="1" dirty="0" smtClean="0"/>
              <a:t>all of your contracts through our iPhone App on on-line portal</a:t>
            </a:r>
          </a:p>
          <a:p>
            <a:pPr>
              <a:lnSpc>
                <a:spcPct val="100000"/>
              </a:lnSpc>
              <a:spcBef>
                <a:spcPts val="0"/>
              </a:spcBef>
            </a:pPr>
            <a:r>
              <a:rPr lang="en-US" dirty="0" err="1" smtClean="0"/>
              <a:t>Primacea’s</a:t>
            </a:r>
            <a:r>
              <a:rPr lang="en-US" dirty="0" smtClean="0"/>
              <a:t> </a:t>
            </a:r>
            <a:r>
              <a:rPr lang="en-US" dirty="0" smtClean="0"/>
              <a:t>user-friendly portal</a:t>
            </a:r>
            <a:r>
              <a:rPr lang="en-US" dirty="0" smtClean="0"/>
              <a:t> </a:t>
            </a:r>
            <a:r>
              <a:rPr lang="en-US" dirty="0" smtClean="0"/>
              <a:t>and app allow </a:t>
            </a:r>
            <a:r>
              <a:rPr lang="en-US" dirty="0"/>
              <a:t>physicians to bill and collect amounts due under contracts in </a:t>
            </a:r>
            <a:r>
              <a:rPr lang="en-US" dirty="0" smtClean="0"/>
              <a:t>one-tenth </a:t>
            </a:r>
            <a:r>
              <a:rPr lang="en-US" dirty="0"/>
              <a:t>the </a:t>
            </a:r>
            <a:r>
              <a:rPr lang="en-US" dirty="0" smtClean="0"/>
              <a:t>time spent. </a:t>
            </a:r>
            <a:r>
              <a:rPr lang="en-US" dirty="0" err="1" smtClean="0"/>
              <a:t>Primacea</a:t>
            </a:r>
            <a:r>
              <a:rPr lang="en-US" dirty="0" smtClean="0"/>
              <a:t> </a:t>
            </a:r>
            <a:r>
              <a:rPr lang="en-US" dirty="0"/>
              <a:t>has spent years building </a:t>
            </a:r>
            <a:r>
              <a:rPr lang="en-US" dirty="0" smtClean="0"/>
              <a:t>their software to </a:t>
            </a:r>
            <a:r>
              <a:rPr lang="en-US" dirty="0" smtClean="0"/>
              <a:t>allow </a:t>
            </a:r>
            <a:r>
              <a:rPr lang="en-US" dirty="0"/>
              <a:t>physicians to:</a:t>
            </a:r>
          </a:p>
          <a:p>
            <a:pPr marL="171450" indent="-171450">
              <a:lnSpc>
                <a:spcPct val="100000"/>
              </a:lnSpc>
              <a:spcBef>
                <a:spcPts val="0"/>
              </a:spcBef>
              <a:buFont typeface="Arial" panose="020B0604020202020204" pitchFamily="34" charset="0"/>
              <a:buChar char="•"/>
            </a:pPr>
            <a:r>
              <a:rPr lang="en-US" dirty="0"/>
              <a:t>Bill industry contracts with &lt;5 clicks</a:t>
            </a:r>
          </a:p>
          <a:p>
            <a:pPr marL="171450" indent="-171450">
              <a:lnSpc>
                <a:spcPct val="100000"/>
              </a:lnSpc>
              <a:spcBef>
                <a:spcPts val="0"/>
              </a:spcBef>
              <a:buFont typeface="Arial" panose="020B0604020202020204" pitchFamily="34" charset="0"/>
              <a:buChar char="•"/>
            </a:pPr>
            <a:r>
              <a:rPr lang="en-US" dirty="0" smtClean="0"/>
              <a:t>Easily u</a:t>
            </a:r>
            <a:r>
              <a:rPr lang="en-US" dirty="0" smtClean="0"/>
              <a:t>pload </a:t>
            </a:r>
            <a:r>
              <a:rPr lang="en-US" dirty="0"/>
              <a:t>and bill expense items</a:t>
            </a:r>
          </a:p>
          <a:p>
            <a:pPr marL="171450" indent="-171450">
              <a:lnSpc>
                <a:spcPct val="100000"/>
              </a:lnSpc>
              <a:spcBef>
                <a:spcPts val="0"/>
              </a:spcBef>
              <a:buFont typeface="Arial" panose="020B0604020202020204" pitchFamily="34" charset="0"/>
              <a:buChar char="•"/>
            </a:pPr>
            <a:r>
              <a:rPr lang="en-US" dirty="0"/>
              <a:t>F</a:t>
            </a:r>
            <a:r>
              <a:rPr lang="en-US" dirty="0" smtClean="0"/>
              <a:t>acilitate </a:t>
            </a:r>
            <a:r>
              <a:rPr lang="en-US" dirty="0" smtClean="0"/>
              <a:t>renewals with timely </a:t>
            </a:r>
            <a:r>
              <a:rPr lang="en-US" dirty="0" smtClean="0"/>
              <a:t>notifications, and maintain a filing system allowing immediate access to each contract</a:t>
            </a:r>
            <a:endParaRPr lang="en-US" dirty="0"/>
          </a:p>
          <a:p>
            <a:pPr marL="171450" indent="-171450">
              <a:lnSpc>
                <a:spcPct val="100000"/>
              </a:lnSpc>
              <a:spcBef>
                <a:spcPts val="0"/>
              </a:spcBef>
              <a:buFont typeface="Arial" panose="020B0604020202020204" pitchFamily="34" charset="0"/>
              <a:buChar char="•"/>
            </a:pPr>
            <a:r>
              <a:rPr lang="en-US" dirty="0"/>
              <a:t>Receive payments electronically (checks are sent to </a:t>
            </a:r>
            <a:r>
              <a:rPr lang="en-US" dirty="0" err="1"/>
              <a:t>Primacea</a:t>
            </a:r>
            <a:r>
              <a:rPr lang="en-US" dirty="0"/>
              <a:t>, for further credit to the physician account, rather than the hospital or home address</a:t>
            </a:r>
            <a:r>
              <a:rPr lang="en-US" dirty="0" smtClean="0"/>
              <a:t>)</a:t>
            </a:r>
          </a:p>
          <a:p>
            <a:pPr marL="171450" indent="-171450">
              <a:lnSpc>
                <a:spcPct val="100000"/>
              </a:lnSpc>
              <a:spcBef>
                <a:spcPts val="0"/>
              </a:spcBef>
              <a:buFont typeface="Arial" panose="020B0604020202020204" pitchFamily="34" charset="0"/>
              <a:buChar char="•"/>
            </a:pPr>
            <a:r>
              <a:rPr lang="en-US" dirty="0" smtClean="0"/>
              <a:t>Generate reports showing income and expenses for tax and reporting needs</a:t>
            </a:r>
          </a:p>
          <a:p>
            <a:pPr marL="171450" indent="-171450">
              <a:lnSpc>
                <a:spcPct val="100000"/>
              </a:lnSpc>
              <a:spcBef>
                <a:spcPts val="0"/>
              </a:spcBef>
              <a:buFont typeface="Arial" panose="020B0604020202020204" pitchFamily="34" charset="0"/>
              <a:buChar char="•"/>
            </a:pPr>
            <a:endParaRPr lang="en-US" sz="400" dirty="0"/>
          </a:p>
          <a:p>
            <a:pPr>
              <a:lnSpc>
                <a:spcPct val="100000"/>
              </a:lnSpc>
              <a:spcBef>
                <a:spcPts val="0"/>
              </a:spcBef>
            </a:pPr>
            <a:r>
              <a:rPr lang="en-US" b="1" dirty="0" smtClean="0"/>
              <a:t>Serving </a:t>
            </a:r>
            <a:r>
              <a:rPr lang="en-US" b="1" dirty="0" smtClean="0"/>
              <a:t>as your advocate for ‘Open Payments’ and institutional compliance</a:t>
            </a:r>
          </a:p>
          <a:p>
            <a:pPr marL="171450" indent="-171450">
              <a:lnSpc>
                <a:spcPct val="100000"/>
              </a:lnSpc>
              <a:spcBef>
                <a:spcPts val="0"/>
              </a:spcBef>
              <a:buFont typeface="Arial" panose="020B0604020202020204" pitchFamily="34" charset="0"/>
              <a:buChar char="•"/>
            </a:pPr>
            <a:r>
              <a:rPr lang="en-US" dirty="0" smtClean="0"/>
              <a:t>Provide </a:t>
            </a:r>
            <a:r>
              <a:rPr lang="en-US" dirty="0"/>
              <a:t>filings through </a:t>
            </a:r>
            <a:r>
              <a:rPr lang="en-US" dirty="0" smtClean="0"/>
              <a:t>our </a:t>
            </a:r>
            <a:r>
              <a:rPr lang="en-US" dirty="0"/>
              <a:t>portal to </a:t>
            </a:r>
            <a:r>
              <a:rPr lang="en-US" dirty="0" smtClean="0"/>
              <a:t>your institutional Compliance </a:t>
            </a:r>
            <a:r>
              <a:rPr lang="en-US" dirty="0"/>
              <a:t>Office</a:t>
            </a:r>
          </a:p>
          <a:p>
            <a:pPr marL="171450" indent="-171450">
              <a:lnSpc>
                <a:spcPct val="100000"/>
              </a:lnSpc>
              <a:spcBef>
                <a:spcPts val="0"/>
              </a:spcBef>
              <a:buFont typeface="Arial" panose="020B0604020202020204" pitchFamily="34" charset="0"/>
              <a:buChar char="•"/>
            </a:pPr>
            <a:r>
              <a:rPr lang="en-US" dirty="0" smtClean="0"/>
              <a:t>Verify/Dispute </a:t>
            </a:r>
            <a:r>
              <a:rPr lang="en-US" dirty="0"/>
              <a:t>Open Payments </a:t>
            </a:r>
            <a:r>
              <a:rPr lang="en-US" dirty="0" smtClean="0"/>
              <a:t>amounts through our web portal (avoiding the cumbersome CMS log-in process!)</a:t>
            </a:r>
            <a:endParaRPr lang="en-US" dirty="0"/>
          </a:p>
          <a:p>
            <a:endParaRPr lang="en-US" dirty="0" smtClean="0"/>
          </a:p>
          <a:p>
            <a:endParaRPr lang="en-US" dirty="0"/>
          </a:p>
        </p:txBody>
      </p:sp>
      <p:pic>
        <p:nvPicPr>
          <p:cNvPr id="34" name="Picture 33" descr="C:\Documents and Settings\sladd\My Documents\Downloads\primacea_logo_final.png\primacea_logo_final.pn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39000" y="7391400"/>
            <a:ext cx="2209800" cy="294877"/>
          </a:xfrm>
          <a:prstGeom prst="rect">
            <a:avLst/>
          </a:prstGeom>
          <a:noFill/>
          <a:ln w="9525">
            <a:noFill/>
            <a:miter lim="800000"/>
            <a:headEnd/>
            <a:tailEnd/>
          </a:ln>
          <a:extLst>
            <a:ext uri="{FAA26D3D-D897-4be2-8F04-BA451C77F1D7}">
              <ma14:placeholderFlag xmlns="" xmlns:ma14="http://schemas.microsoft.com/office/mac/drawingml/2011/main"/>
            </a:ext>
          </a:extLst>
        </p:spPr>
      </p:pic>
      <p:grpSp>
        <p:nvGrpSpPr>
          <p:cNvPr id="36" name="Group 35"/>
          <p:cNvGrpSpPr/>
          <p:nvPr/>
        </p:nvGrpSpPr>
        <p:grpSpPr>
          <a:xfrm>
            <a:off x="6934200" y="3905068"/>
            <a:ext cx="2971800" cy="3451957"/>
            <a:chOff x="642257" y="5367211"/>
            <a:chExt cx="2971800" cy="3176787"/>
          </a:xfrm>
        </p:grpSpPr>
        <p:pic>
          <p:nvPicPr>
            <p:cNvPr id="37" name="Picture 36"/>
            <p:cNvPicPr>
              <a:picLocks noChangeAspect="1"/>
            </p:cNvPicPr>
            <p:nvPr/>
          </p:nvPicPr>
          <p:blipFill>
            <a:blip r:embed="rId5"/>
            <a:stretch>
              <a:fillRect/>
            </a:stretch>
          </p:blipFill>
          <p:spPr>
            <a:xfrm>
              <a:off x="794657" y="6471860"/>
              <a:ext cx="2576371" cy="2072138"/>
            </a:xfrm>
            <a:prstGeom prst="rect">
              <a:avLst/>
            </a:prstGeom>
            <a:effectLst>
              <a:outerShdw blurRad="76200" dist="63500" dir="2700000" algn="tl" rotWithShape="0">
                <a:prstClr val="black">
                  <a:alpha val="40000"/>
                </a:prstClr>
              </a:outerShdw>
            </a:effectLst>
          </p:spPr>
        </p:pic>
        <p:sp>
          <p:nvSpPr>
            <p:cNvPr id="39" name="TextBox 38"/>
            <p:cNvSpPr txBox="1"/>
            <p:nvPr/>
          </p:nvSpPr>
          <p:spPr>
            <a:xfrm>
              <a:off x="642257" y="5367211"/>
              <a:ext cx="2971800" cy="1104645"/>
            </a:xfrm>
            <a:prstGeom prst="rect">
              <a:avLst/>
            </a:prstGeom>
            <a:solidFill>
              <a:schemeClr val="accent1">
                <a:lumMod val="20000"/>
                <a:lumOff val="80000"/>
                <a:alpha val="60000"/>
              </a:schemeClr>
            </a:solidFill>
          </p:spPr>
          <p:txBody>
            <a:bodyPr wrap="square" rtlCol="0">
              <a:spAutoFit/>
            </a:bodyPr>
            <a:lstStyle/>
            <a:p>
              <a:r>
                <a:rPr lang="en-US" dirty="0" smtClean="0">
                  <a:solidFill>
                    <a:srgbClr val="C87B3A"/>
                  </a:solidFill>
                </a:rPr>
                <a:t>Send/print</a:t>
              </a:r>
              <a:r>
                <a:rPr lang="en-US" dirty="0" smtClean="0">
                  <a:solidFill>
                    <a:srgbClr val="C87B3A"/>
                  </a:solidFill>
                </a:rPr>
                <a:t> compliance and tax reports at any time. No more repeatedly filling out burdensome forms.</a:t>
              </a:r>
              <a:endParaRPr lang="en-US" dirty="0">
                <a:solidFill>
                  <a:srgbClr val="C87B3A"/>
                </a:solidFill>
              </a:endParaRPr>
            </a:p>
          </p:txBody>
        </p:sp>
      </p:grpSp>
    </p:spTree>
    <p:extLst>
      <p:ext uri="{BB962C8B-B14F-4D97-AF65-F5344CB8AC3E}">
        <p14:creationId xmlns:p14="http://schemas.microsoft.com/office/powerpoint/2010/main" val="7100448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BrochureColor">
  <a:themeElements>
    <a:clrScheme name="BrochureColor">
      <a:dk1>
        <a:sysClr val="windowText" lastClr="000000"/>
      </a:dk1>
      <a:lt1>
        <a:sysClr val="window" lastClr="FFFFFF"/>
      </a:lt1>
      <a:dk2>
        <a:srgbClr val="57443E"/>
      </a:dk2>
      <a:lt2>
        <a:srgbClr val="DDDDDD"/>
      </a:lt2>
      <a:accent1>
        <a:srgbClr val="B2C42A"/>
      </a:accent1>
      <a:accent2>
        <a:srgbClr val="DF5327"/>
      </a:accent2>
      <a:accent3>
        <a:srgbClr val="FE9E00"/>
      </a:accent3>
      <a:accent4>
        <a:srgbClr val="418AB3"/>
      </a:accent4>
      <a:accent5>
        <a:srgbClr val="D9D66D"/>
      </a:accent5>
      <a:accent6>
        <a:srgbClr val="838383"/>
      </a:accent6>
      <a:hlink>
        <a:srgbClr val="F59E00"/>
      </a:hlink>
      <a:folHlink>
        <a:srgbClr val="B2B2B2"/>
      </a:folHlink>
    </a:clrScheme>
    <a:fontScheme name="Calibri-Cambria">
      <a:majorFont>
        <a:latin typeface="Calibri"/>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BrochureColor">
      <a:dk1>
        <a:sysClr val="windowText" lastClr="000000"/>
      </a:dk1>
      <a:lt1>
        <a:sysClr val="window" lastClr="FFFFFF"/>
      </a:lt1>
      <a:dk2>
        <a:srgbClr val="57443E"/>
      </a:dk2>
      <a:lt2>
        <a:srgbClr val="DDDDDD"/>
      </a:lt2>
      <a:accent1>
        <a:srgbClr val="B2C42A"/>
      </a:accent1>
      <a:accent2>
        <a:srgbClr val="DF5327"/>
      </a:accent2>
      <a:accent3>
        <a:srgbClr val="FE9E00"/>
      </a:accent3>
      <a:accent4>
        <a:srgbClr val="418AB3"/>
      </a:accent4>
      <a:accent5>
        <a:srgbClr val="D9D66D"/>
      </a:accent5>
      <a:accent6>
        <a:srgbClr val="838383"/>
      </a:accent6>
      <a:hlink>
        <a:srgbClr val="F59E00"/>
      </a:hlink>
      <a:folHlink>
        <a:srgbClr val="B2B2B2"/>
      </a:folHlink>
    </a:clrScheme>
    <a:fontScheme name="Calibri-Cambria">
      <a:majorFont>
        <a:latin typeface="Calibri"/>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BrochureColor">
      <a:dk1>
        <a:sysClr val="windowText" lastClr="000000"/>
      </a:dk1>
      <a:lt1>
        <a:sysClr val="window" lastClr="FFFFFF"/>
      </a:lt1>
      <a:dk2>
        <a:srgbClr val="57443E"/>
      </a:dk2>
      <a:lt2>
        <a:srgbClr val="DDDDDD"/>
      </a:lt2>
      <a:accent1>
        <a:srgbClr val="B2C42A"/>
      </a:accent1>
      <a:accent2>
        <a:srgbClr val="DF5327"/>
      </a:accent2>
      <a:accent3>
        <a:srgbClr val="FE9E00"/>
      </a:accent3>
      <a:accent4>
        <a:srgbClr val="418AB3"/>
      </a:accent4>
      <a:accent5>
        <a:srgbClr val="D9D66D"/>
      </a:accent5>
      <a:accent6>
        <a:srgbClr val="838383"/>
      </a:accent6>
      <a:hlink>
        <a:srgbClr val="F59E00"/>
      </a:hlink>
      <a:folHlink>
        <a:srgbClr val="B2B2B2"/>
      </a:folHlink>
    </a:clrScheme>
    <a:fontScheme name="Calibri-Cambria">
      <a:majorFont>
        <a:latin typeface="Calibri"/>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C1D5F340F01F94FA2FD29A5E6DC872E" ma:contentTypeVersion="0" ma:contentTypeDescription="Create a new document." ma:contentTypeScope="" ma:versionID="f583bd66513a361a730282b6a794e352">
  <xsd:schema xmlns:xsd="http://www.w3.org/2001/XMLSchema" xmlns:xs="http://www.w3.org/2001/XMLSchema" xmlns:p="http://schemas.microsoft.com/office/2006/metadata/properties" targetNamespace="http://schemas.microsoft.com/office/2006/metadata/properties" ma:root="true" ma:fieldsID="6841151cf538834e171094e4faaf2d73">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9A8585D7-9F9A-464B-98FD-C2369966A8D7}">
  <ds:schemaRefs>
    <ds:schemaRef ds:uri="http://schemas.microsoft.com/sharepoint/v3/contenttype/forms"/>
  </ds:schemaRefs>
</ds:datastoreItem>
</file>

<file path=customXml/itemProps2.xml><?xml version="1.0" encoding="utf-8"?>
<ds:datastoreItem xmlns:ds="http://schemas.openxmlformats.org/officeDocument/2006/customXml" ds:itemID="{1BB39241-3DC4-4E74-9CA5-66F55955827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80E32F16-139C-406D-87C5-ECC5DE68882E}">
  <ds:schemaRefs>
    <ds:schemaRef ds:uri="http://purl.org/dc/elements/1.1/"/>
    <ds:schemaRef ds:uri="http://purl.org/dc/terms/"/>
    <ds:schemaRef ds:uri="http://schemas.openxmlformats.org/package/2006/metadata/core-properties"/>
    <ds:schemaRef ds:uri="http://purl.org/dc/dcmitype/"/>
    <ds:schemaRef ds:uri="http://schemas.microsoft.com/office/infopath/2007/PartnerControls"/>
    <ds:schemaRef ds:uri="http://schemas.microsoft.com/office/2006/documentManagement/types"/>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0</TotalTime>
  <Words>1843</Words>
  <Application>Microsoft Office PowerPoint</Application>
  <PresentationFormat>Custom</PresentationFormat>
  <Paragraphs>164</Paragraphs>
  <Slides>4</Slides>
  <Notes>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Calibri</vt:lpstr>
      <vt:lpstr>Cambria</vt:lpstr>
      <vt:lpstr>BrochureColor</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Northwind traders</dc:title>
  <dc:creator/>
  <cp:lastModifiedBy/>
  <cp:revision>3</cp:revision>
  <dcterms:created xsi:type="dcterms:W3CDTF">2012-07-26T23:19:00Z</dcterms:created>
  <dcterms:modified xsi:type="dcterms:W3CDTF">2016-04-22T00:08:05Z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0x0101007C1D5F340F01F94FA2FD29A5E6DC872E</vt:lpwstr>
  </property>
  <property fmtid="{D5CDD505-2E9C-101B-9397-08002B2CF9AE}" pid="3" name="InternalTags">
    <vt:lpwstr/>
  </property>
  <property fmtid="{D5CDD505-2E9C-101B-9397-08002B2CF9AE}" pid="4" name="FeatureTags">
    <vt:lpwstr/>
  </property>
  <property fmtid="{D5CDD505-2E9C-101B-9397-08002B2CF9AE}" pid="5" name="LocalizationTags">
    <vt:lpwstr/>
  </property>
  <property fmtid="{D5CDD505-2E9C-101B-9397-08002B2CF9AE}" pid="6" name="ScenarioTags">
    <vt:lpwstr/>
  </property>
  <property fmtid="{D5CDD505-2E9C-101B-9397-08002B2CF9AE}" pid="7" name="CampaignTags">
    <vt:lpwstr/>
  </property>
  <property fmtid="{D5CDD505-2E9C-101B-9397-08002B2CF9AE}" pid="8" name="IsMyDocuments">
    <vt:bool>true</vt:bool>
  </property>
</Properties>
</file>